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2" r:id="rId1"/>
  </p:sldMasterIdLst>
  <p:notesMasterIdLst>
    <p:notesMasterId r:id="rId67"/>
  </p:notesMasterIdLst>
  <p:handoutMasterIdLst>
    <p:handoutMasterId r:id="rId68"/>
  </p:handoutMasterIdLst>
  <p:sldIdLst>
    <p:sldId id="582" r:id="rId2"/>
    <p:sldId id="668" r:id="rId3"/>
    <p:sldId id="585" r:id="rId4"/>
    <p:sldId id="669" r:id="rId5"/>
    <p:sldId id="611" r:id="rId6"/>
    <p:sldId id="679" r:id="rId7"/>
    <p:sldId id="678" r:id="rId8"/>
    <p:sldId id="683" r:id="rId9"/>
    <p:sldId id="677" r:id="rId10"/>
    <p:sldId id="681" r:id="rId11"/>
    <p:sldId id="680" r:id="rId12"/>
    <p:sldId id="674" r:id="rId13"/>
    <p:sldId id="675" r:id="rId14"/>
    <p:sldId id="670" r:id="rId15"/>
    <p:sldId id="676" r:id="rId16"/>
    <p:sldId id="618" r:id="rId17"/>
    <p:sldId id="619" r:id="rId18"/>
    <p:sldId id="620" r:id="rId19"/>
    <p:sldId id="621" r:id="rId20"/>
    <p:sldId id="623" r:id="rId21"/>
    <p:sldId id="624" r:id="rId22"/>
    <p:sldId id="625" r:id="rId23"/>
    <p:sldId id="626" r:id="rId24"/>
    <p:sldId id="627" r:id="rId25"/>
    <p:sldId id="628" r:id="rId26"/>
    <p:sldId id="687" r:id="rId27"/>
    <p:sldId id="705" r:id="rId28"/>
    <p:sldId id="629" r:id="rId29"/>
    <p:sldId id="630" r:id="rId30"/>
    <p:sldId id="652" r:id="rId31"/>
    <p:sldId id="653" r:id="rId32"/>
    <p:sldId id="659" r:id="rId33"/>
    <p:sldId id="654" r:id="rId34"/>
    <p:sldId id="655" r:id="rId35"/>
    <p:sldId id="657" r:id="rId36"/>
    <p:sldId id="646" r:id="rId37"/>
    <p:sldId id="647" r:id="rId38"/>
    <p:sldId id="660" r:id="rId39"/>
    <p:sldId id="692" r:id="rId40"/>
    <p:sldId id="656" r:id="rId41"/>
    <p:sldId id="688" r:id="rId42"/>
    <p:sldId id="689" r:id="rId43"/>
    <p:sldId id="708" r:id="rId44"/>
    <p:sldId id="690" r:id="rId45"/>
    <p:sldId id="685" r:id="rId46"/>
    <p:sldId id="684" r:id="rId47"/>
    <p:sldId id="686" r:id="rId48"/>
    <p:sldId id="649" r:id="rId49"/>
    <p:sldId id="650" r:id="rId50"/>
    <p:sldId id="691" r:id="rId51"/>
    <p:sldId id="693" r:id="rId52"/>
    <p:sldId id="694" r:id="rId53"/>
    <p:sldId id="709" r:id="rId54"/>
    <p:sldId id="696" r:id="rId55"/>
    <p:sldId id="697" r:id="rId56"/>
    <p:sldId id="695" r:id="rId57"/>
    <p:sldId id="698" r:id="rId58"/>
    <p:sldId id="700" r:id="rId59"/>
    <p:sldId id="699" r:id="rId60"/>
    <p:sldId id="701" r:id="rId61"/>
    <p:sldId id="704" r:id="rId62"/>
    <p:sldId id="702" r:id="rId63"/>
    <p:sldId id="703" r:id="rId64"/>
    <p:sldId id="707" r:id="rId65"/>
    <p:sldId id="610" r:id="rId6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hnathan Rush" initials="JR"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a:srgbClr val="DDDDDD"/>
    <a:srgbClr val="E8961E"/>
    <a:srgbClr val="ED7D15"/>
    <a:srgbClr val="F6B00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3" autoAdjust="0"/>
    <p:restoredTop sz="84774" autoAdjust="0"/>
  </p:normalViewPr>
  <p:slideViewPr>
    <p:cSldViewPr snapToGrid="0" snapToObjects="1">
      <p:cViewPr varScale="1">
        <p:scale>
          <a:sx n="107" d="100"/>
          <a:sy n="107" d="100"/>
        </p:scale>
        <p:origin x="1664" y="1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notesMaster" Target="notesMasters/notesMaster1.xml"/><Relationship Id="rId68" Type="http://schemas.openxmlformats.org/officeDocument/2006/relationships/handoutMaster" Target="handoutMasters/handoutMaster1.xml"/><Relationship Id="rId69" Type="http://schemas.openxmlformats.org/officeDocument/2006/relationships/commentAuthors" Target="commentAuthor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esProps" Target="presProps.xml"/><Relationship Id="rId71" Type="http://schemas.openxmlformats.org/officeDocument/2006/relationships/viewProps" Target="viewProps.xml"/><Relationship Id="rId72"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156B7C1-BB82-2C46-BA0C-D02FAD3BA38A}" type="datetimeFigureOut">
              <a:rPr lang="en-US" smtClean="0"/>
              <a:t>1/30/17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BB02150-0436-8C46-AF55-6470FB23F6A5}" type="slidenum">
              <a:rPr lang="en-US" smtClean="0"/>
              <a:t>‹#›</a:t>
            </a:fld>
            <a:endParaRPr lang="en-US"/>
          </a:p>
        </p:txBody>
      </p:sp>
    </p:spTree>
    <p:extLst>
      <p:ext uri="{BB962C8B-B14F-4D97-AF65-F5344CB8AC3E}">
        <p14:creationId xmlns:p14="http://schemas.microsoft.com/office/powerpoint/2010/main" val="270926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76CF14D-2CD2-6A4A-8281-4ADC4B36E4DD}" type="datetimeFigureOut">
              <a:rPr lang="en-US" smtClean="0"/>
              <a:t>1/30/17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8BC009-2ADF-2041-BCE7-F37E35972E70}" type="slidenum">
              <a:rPr lang="en-US" smtClean="0"/>
              <a:t>‹#›</a:t>
            </a:fld>
            <a:endParaRPr lang="en-US"/>
          </a:p>
        </p:txBody>
      </p:sp>
    </p:spTree>
    <p:extLst>
      <p:ext uri="{BB962C8B-B14F-4D97-AF65-F5344CB8AC3E}">
        <p14:creationId xmlns:p14="http://schemas.microsoft.com/office/powerpoint/2010/main" val="47777256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 Id="rId3" Type="http://schemas.openxmlformats.org/officeDocument/2006/relationships/hyperlink" Target="http://wiki.apache.org/hadoop/SecondaryNameNode"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1</a:t>
            </a:fld>
            <a:endParaRPr lang="en-US"/>
          </a:p>
        </p:txBody>
      </p:sp>
    </p:spTree>
    <p:extLst>
      <p:ext uri="{BB962C8B-B14F-4D97-AF65-F5344CB8AC3E}">
        <p14:creationId xmlns:p14="http://schemas.microsoft.com/office/powerpoint/2010/main" val="6646654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NameNode</a:t>
            </a:r>
            <a:r>
              <a:rPr lang="en-US" sz="1200" b="0" i="0" kern="1200" dirty="0" smtClean="0">
                <a:solidFill>
                  <a:schemeClr val="tx1"/>
                </a:solidFill>
                <a:effectLst/>
                <a:latin typeface="+mn-lt"/>
                <a:ea typeface="+mn-ea"/>
                <a:cs typeface="+mn-cs"/>
              </a:rPr>
              <a:t> is the centerpiece of an HDFS file system. It keeps the directory tree of all files in the file system, and tracks where across the cluster the file data is kept. It does not store the data of these files itself.</a:t>
            </a:r>
          </a:p>
          <a:p>
            <a:r>
              <a:rPr lang="en-US" sz="1200" b="0" i="0" kern="1200" dirty="0" smtClean="0">
                <a:solidFill>
                  <a:schemeClr val="tx1"/>
                </a:solidFill>
                <a:effectLst/>
                <a:latin typeface="+mn-lt"/>
                <a:ea typeface="+mn-ea"/>
                <a:cs typeface="+mn-cs"/>
              </a:rPr>
              <a:t>Optional </a:t>
            </a:r>
            <a:r>
              <a:rPr lang="en-US" sz="1200" b="0" i="0" u="none" strike="noStrike" kern="1200" dirty="0" smtClean="0">
                <a:solidFill>
                  <a:schemeClr val="tx1"/>
                </a:solidFill>
                <a:effectLst/>
                <a:latin typeface="+mn-lt"/>
                <a:ea typeface="+mn-ea"/>
                <a:cs typeface="+mn-cs"/>
                <a:hlinkClick r:id="rId3"/>
              </a:rPr>
              <a:t>SecondaryNameNode</a:t>
            </a:r>
            <a:r>
              <a:rPr lang="en-US" sz="1200" b="0" i="0" kern="1200" dirty="0" smtClean="0">
                <a:solidFill>
                  <a:schemeClr val="tx1"/>
                </a:solidFill>
                <a:effectLst/>
                <a:latin typeface="+mn-lt"/>
                <a:ea typeface="+mn-ea"/>
                <a:cs typeface="+mn-cs"/>
              </a:rPr>
              <a:t> that can be hosted on a separate machine.</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17</a:t>
            </a:fld>
            <a:endParaRPr lang="en-US"/>
          </a:p>
        </p:txBody>
      </p:sp>
    </p:spTree>
    <p:extLst>
      <p:ext uri="{BB962C8B-B14F-4D97-AF65-F5344CB8AC3E}">
        <p14:creationId xmlns:p14="http://schemas.microsoft.com/office/powerpoint/2010/main" val="21747325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Map: filtering and sorting</a:t>
            </a:r>
          </a:p>
          <a:p>
            <a:r>
              <a:rPr lang="en-US" dirty="0" smtClean="0"/>
              <a:t>Reduce: summary</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19</a:t>
            </a:fld>
            <a:endParaRPr lang="en-US"/>
          </a:p>
        </p:txBody>
      </p:sp>
    </p:spTree>
    <p:extLst>
      <p:ext uri="{BB962C8B-B14F-4D97-AF65-F5344CB8AC3E}">
        <p14:creationId xmlns:p14="http://schemas.microsoft.com/office/powerpoint/2010/main" val="33975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20</a:t>
            </a:fld>
            <a:endParaRPr lang="en-US"/>
          </a:p>
        </p:txBody>
      </p:sp>
    </p:spTree>
    <p:extLst>
      <p:ext uri="{BB962C8B-B14F-4D97-AF65-F5344CB8AC3E}">
        <p14:creationId xmlns:p14="http://schemas.microsoft.com/office/powerpoint/2010/main" val="10935293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weights as </a:t>
            </a:r>
            <a:r>
              <a:rPr lang="en-US" smtClean="0"/>
              <a:t>an option, applying values, </a:t>
            </a:r>
            <a:r>
              <a:rPr lang="en-US" dirty="0" smtClean="0"/>
              <a:t>perhaps by category or spatial bounding box.</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21</a:t>
            </a:fld>
            <a:endParaRPr lang="en-US"/>
          </a:p>
        </p:txBody>
      </p:sp>
    </p:spTree>
    <p:extLst>
      <p:ext uri="{BB962C8B-B14F-4D97-AF65-F5344CB8AC3E}">
        <p14:creationId xmlns:p14="http://schemas.microsoft.com/office/powerpoint/2010/main" val="1212897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Summary. </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23</a:t>
            </a:fld>
            <a:endParaRPr lang="en-US"/>
          </a:p>
        </p:txBody>
      </p:sp>
    </p:spTree>
    <p:extLst>
      <p:ext uri="{BB962C8B-B14F-4D97-AF65-F5344CB8AC3E}">
        <p14:creationId xmlns:p14="http://schemas.microsoft.com/office/powerpoint/2010/main" val="2610800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in the memory of the mapper. </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24</a:t>
            </a:fld>
            <a:endParaRPr lang="en-US"/>
          </a:p>
        </p:txBody>
      </p:sp>
    </p:spTree>
    <p:extLst>
      <p:ext uri="{BB962C8B-B14F-4D97-AF65-F5344CB8AC3E}">
        <p14:creationId xmlns:p14="http://schemas.microsoft.com/office/powerpoint/2010/main" val="9100141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1/30/17 5:47 PM</a:t>
            </a:fld>
            <a:endParaRPr lang="en-US"/>
          </a:p>
        </p:txBody>
      </p:sp>
      <p:sp>
        <p:nvSpPr>
          <p:cNvPr id="6" name="Footer Placeholder 5"/>
          <p:cNvSpPr>
            <a:spLocks noGrp="1"/>
          </p:cNvSpPr>
          <p:nvPr>
            <p:ph type="ftr" sz="quarter" idx="12"/>
          </p:nvPr>
        </p:nvSpPr>
        <p:spPr/>
        <p:txBody>
          <a:bodyPr/>
          <a:lstStyle/>
          <a:p>
            <a:r>
              <a:rPr lang="en-US" dirty="0" smtClean="0">
                <a:solidFill>
                  <a:srgbClr val="000000"/>
                </a:solidFill>
              </a:rPr>
              <a:t>© 2007 Microsoft Corporation. All rights reserved</a:t>
            </a:r>
            <a:r>
              <a:rPr lang="en-US" smtClean="0">
                <a:solidFill>
                  <a:srgbClr val="000000"/>
                </a:solidFill>
              </a:rPr>
              <a:t>. Microsoft, Windows, </a:t>
            </a:r>
            <a:r>
              <a:rPr lang="en-US" dirty="0" smtClean="0">
                <a:solidFill>
                  <a:srgbClr val="000000"/>
                </a:solidFill>
              </a:rPr>
              <a:t>Windows Vista and other product names are or may be registered trademarks and/or trademarks in the U.S. and/or other countries.</a:t>
            </a:r>
          </a:p>
          <a:p>
            <a:r>
              <a:rPr lang="en-US" dirty="0" smtClean="0">
                <a:solidFill>
                  <a:srgbClr val="000000"/>
                </a:solidFill>
              </a:rPr>
              <a:t>The information herein is for informational purposes only and represents the current view of Microsoft Corporation as of the date of this presentation.  Because Microsoft must respond to changing </a:t>
            </a:r>
            <a:r>
              <a:rPr lang="en-US" smtClean="0">
                <a:solidFill>
                  <a:srgbClr val="000000"/>
                </a:solidFill>
              </a:rPr>
              <a:t>market conditions, </a:t>
            </a:r>
            <a:r>
              <a:rPr lang="en-US" dirty="0" smtClean="0">
                <a:solidFill>
                  <a:srgbClr val="000000"/>
                </a:solidFill>
              </a:rPr>
              <a:t>it should not be interpreted to be a commitment on the part </a:t>
            </a:r>
            <a:r>
              <a:rPr lang="en-US" smtClean="0">
                <a:solidFill>
                  <a:srgbClr val="000000"/>
                </a:solidFill>
              </a:rPr>
              <a:t>of Microsoft, </a:t>
            </a:r>
            <a:r>
              <a:rPr lang="en-US" dirty="0" smtClean="0">
                <a:solidFill>
                  <a:srgbClr val="000000"/>
                </a:solidFill>
              </a:rPr>
              <a:t>and Microsoft cannot guarantee the accuracy of any information provided after the date of this presentation.  </a:t>
            </a:r>
            <a:br>
              <a:rPr lang="en-US" dirty="0" smtClean="0">
                <a:solidFill>
                  <a:srgbClr val="000000"/>
                </a:solidFill>
              </a:rPr>
            </a:br>
            <a:r>
              <a:rPr lang="en-US" dirty="0" smtClean="0">
                <a:solidFill>
                  <a:srgbClr val="000000"/>
                </a:solidFill>
              </a:rPr>
              <a:t>MICROSOFT MAKES </a:t>
            </a:r>
            <a:r>
              <a:rPr lang="en-US" smtClean="0">
                <a:solidFill>
                  <a:srgbClr val="000000"/>
                </a:solidFill>
              </a:rPr>
              <a:t>NO WARRANTIES, EXPRESS, </a:t>
            </a:r>
            <a:r>
              <a:rPr lang="en-US" dirty="0" smtClean="0">
                <a:solidFill>
                  <a:srgbClr val="000000"/>
                </a:solidFill>
              </a:rPr>
              <a:t>IMPLIED </a:t>
            </a:r>
            <a:r>
              <a:rPr lang="en-US" smtClean="0">
                <a:solidFill>
                  <a:srgbClr val="000000"/>
                </a:solidFill>
              </a:rPr>
              <a:t>OR STATUTORY, </a:t>
            </a:r>
            <a:r>
              <a:rPr lang="en-US" dirty="0" smtClean="0">
                <a:solidFill>
                  <a:srgbClr val="000000"/>
                </a:solidFill>
              </a:rPr>
              <a:t>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28</a:t>
            </a:fld>
            <a:endParaRPr lang="en-US" dirty="0"/>
          </a:p>
        </p:txBody>
      </p:sp>
    </p:spTree>
    <p:extLst>
      <p:ext uri="{BB962C8B-B14F-4D97-AF65-F5344CB8AC3E}">
        <p14:creationId xmlns:p14="http://schemas.microsoft.com/office/powerpoint/2010/main" val="28443018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1/30/17 5:47 PM</a:t>
            </a:fld>
            <a:endParaRPr lang="en-US"/>
          </a:p>
        </p:txBody>
      </p:sp>
      <p:sp>
        <p:nvSpPr>
          <p:cNvPr id="6" name="Footer Placeholder 5"/>
          <p:cNvSpPr>
            <a:spLocks noGrp="1"/>
          </p:cNvSpPr>
          <p:nvPr>
            <p:ph type="ftr" sz="quarter" idx="12"/>
          </p:nvPr>
        </p:nvSpPr>
        <p:spPr/>
        <p:txBody>
          <a:bodyPr/>
          <a:lstStyle/>
          <a:p>
            <a:r>
              <a:rPr lang="en-US" dirty="0" smtClean="0">
                <a:solidFill>
                  <a:srgbClr val="000000"/>
                </a:solidFill>
              </a:rPr>
              <a:t>© 2007 Microsoft Corporation. All rights reserved</a:t>
            </a:r>
            <a:r>
              <a:rPr lang="en-US" smtClean="0">
                <a:solidFill>
                  <a:srgbClr val="000000"/>
                </a:solidFill>
              </a:rPr>
              <a:t>. Microsoft, Windows, </a:t>
            </a:r>
            <a:r>
              <a:rPr lang="en-US" dirty="0" smtClean="0">
                <a:solidFill>
                  <a:srgbClr val="000000"/>
                </a:solidFill>
              </a:rPr>
              <a:t>Windows Vista and other product names are or may be registered trademarks and/or trademarks in the U.S. and/or other countries.</a:t>
            </a:r>
          </a:p>
          <a:p>
            <a:r>
              <a:rPr lang="en-US" dirty="0" smtClean="0">
                <a:solidFill>
                  <a:srgbClr val="000000"/>
                </a:solidFill>
              </a:rPr>
              <a:t>The information herein is for informational purposes only and represents the current view of Microsoft Corporation as of the date of this presentation.  Because Microsoft must respond to changing </a:t>
            </a:r>
            <a:r>
              <a:rPr lang="en-US" smtClean="0">
                <a:solidFill>
                  <a:srgbClr val="000000"/>
                </a:solidFill>
              </a:rPr>
              <a:t>market conditions, </a:t>
            </a:r>
            <a:r>
              <a:rPr lang="en-US" dirty="0" smtClean="0">
                <a:solidFill>
                  <a:srgbClr val="000000"/>
                </a:solidFill>
              </a:rPr>
              <a:t>it should not be interpreted to be a commitment on the part </a:t>
            </a:r>
            <a:r>
              <a:rPr lang="en-US" smtClean="0">
                <a:solidFill>
                  <a:srgbClr val="000000"/>
                </a:solidFill>
              </a:rPr>
              <a:t>of Microsoft, </a:t>
            </a:r>
            <a:r>
              <a:rPr lang="en-US" dirty="0" smtClean="0">
                <a:solidFill>
                  <a:srgbClr val="000000"/>
                </a:solidFill>
              </a:rPr>
              <a:t>and Microsoft cannot guarantee the accuracy of any information provided after the date of this presentation.  </a:t>
            </a:r>
            <a:br>
              <a:rPr lang="en-US" dirty="0" smtClean="0">
                <a:solidFill>
                  <a:srgbClr val="000000"/>
                </a:solidFill>
              </a:rPr>
            </a:br>
            <a:r>
              <a:rPr lang="en-US" dirty="0" smtClean="0">
                <a:solidFill>
                  <a:srgbClr val="000000"/>
                </a:solidFill>
              </a:rPr>
              <a:t>MICROSOFT MAKES </a:t>
            </a:r>
            <a:r>
              <a:rPr lang="en-US" smtClean="0">
                <a:solidFill>
                  <a:srgbClr val="000000"/>
                </a:solidFill>
              </a:rPr>
              <a:t>NO WARRANTIES, EXPRESS, </a:t>
            </a:r>
            <a:r>
              <a:rPr lang="en-US" dirty="0" smtClean="0">
                <a:solidFill>
                  <a:srgbClr val="000000"/>
                </a:solidFill>
              </a:rPr>
              <a:t>IMPLIED </a:t>
            </a:r>
            <a:r>
              <a:rPr lang="en-US" smtClean="0">
                <a:solidFill>
                  <a:srgbClr val="000000"/>
                </a:solidFill>
              </a:rPr>
              <a:t>OR STATUTORY, </a:t>
            </a:r>
            <a:r>
              <a:rPr lang="en-US" dirty="0" smtClean="0">
                <a:solidFill>
                  <a:srgbClr val="000000"/>
                </a:solidFill>
              </a:rPr>
              <a:t>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29</a:t>
            </a:fld>
            <a:endParaRPr lang="en-US" dirty="0"/>
          </a:p>
        </p:txBody>
      </p:sp>
    </p:spTree>
    <p:extLst>
      <p:ext uri="{BB962C8B-B14F-4D97-AF65-F5344CB8AC3E}">
        <p14:creationId xmlns:p14="http://schemas.microsoft.com/office/powerpoint/2010/main" val="40608073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1/30/17 5:47 PM</a:t>
            </a:fld>
            <a:endParaRPr lang="en-US"/>
          </a:p>
        </p:txBody>
      </p:sp>
      <p:sp>
        <p:nvSpPr>
          <p:cNvPr id="6" name="Footer Placeholder 5"/>
          <p:cNvSpPr>
            <a:spLocks noGrp="1"/>
          </p:cNvSpPr>
          <p:nvPr>
            <p:ph type="ftr" sz="quarter" idx="12"/>
          </p:nvPr>
        </p:nvSpPr>
        <p:spPr/>
        <p:txBody>
          <a:bodyPr/>
          <a:lstStyle/>
          <a:p>
            <a:r>
              <a:rPr lang="en-US" dirty="0" smtClean="0">
                <a:solidFill>
                  <a:srgbClr val="000000"/>
                </a:solidFill>
              </a:rPr>
              <a:t>© 2007 Microsoft Corporation. All rights reserved</a:t>
            </a:r>
            <a:r>
              <a:rPr lang="en-US" smtClean="0">
                <a:solidFill>
                  <a:srgbClr val="000000"/>
                </a:solidFill>
              </a:rPr>
              <a:t>. Microsoft, Windows, </a:t>
            </a:r>
            <a:r>
              <a:rPr lang="en-US" dirty="0" smtClean="0">
                <a:solidFill>
                  <a:srgbClr val="000000"/>
                </a:solidFill>
              </a:rPr>
              <a:t>Windows Vista and other product names are or may be registered trademarks and/or trademarks in the U.S. and/or other countries.</a:t>
            </a:r>
          </a:p>
          <a:p>
            <a:r>
              <a:rPr lang="en-US" dirty="0" smtClean="0">
                <a:solidFill>
                  <a:srgbClr val="000000"/>
                </a:solidFill>
              </a:rPr>
              <a:t>The information herein is for informational purposes only and represents the current view of Microsoft Corporation as of the date of this presentation.  Because Microsoft must respond to changing </a:t>
            </a:r>
            <a:r>
              <a:rPr lang="en-US" smtClean="0">
                <a:solidFill>
                  <a:srgbClr val="000000"/>
                </a:solidFill>
              </a:rPr>
              <a:t>market conditions, </a:t>
            </a:r>
            <a:r>
              <a:rPr lang="en-US" dirty="0" smtClean="0">
                <a:solidFill>
                  <a:srgbClr val="000000"/>
                </a:solidFill>
              </a:rPr>
              <a:t>it should not be interpreted to be a commitment on the part </a:t>
            </a:r>
            <a:r>
              <a:rPr lang="en-US" smtClean="0">
                <a:solidFill>
                  <a:srgbClr val="000000"/>
                </a:solidFill>
              </a:rPr>
              <a:t>of Microsoft, </a:t>
            </a:r>
            <a:r>
              <a:rPr lang="en-US" dirty="0" smtClean="0">
                <a:solidFill>
                  <a:srgbClr val="000000"/>
                </a:solidFill>
              </a:rPr>
              <a:t>and Microsoft cannot guarantee the accuracy of any information provided after the date of this presentation.  </a:t>
            </a:r>
            <a:br>
              <a:rPr lang="en-US" dirty="0" smtClean="0">
                <a:solidFill>
                  <a:srgbClr val="000000"/>
                </a:solidFill>
              </a:rPr>
            </a:br>
            <a:r>
              <a:rPr lang="en-US" dirty="0" smtClean="0">
                <a:solidFill>
                  <a:srgbClr val="000000"/>
                </a:solidFill>
              </a:rPr>
              <a:t>MICROSOFT MAKES </a:t>
            </a:r>
            <a:r>
              <a:rPr lang="en-US" smtClean="0">
                <a:solidFill>
                  <a:srgbClr val="000000"/>
                </a:solidFill>
              </a:rPr>
              <a:t>NO WARRANTIES, EXPRESS, </a:t>
            </a:r>
            <a:r>
              <a:rPr lang="en-US" dirty="0" smtClean="0">
                <a:solidFill>
                  <a:srgbClr val="000000"/>
                </a:solidFill>
              </a:rPr>
              <a:t>IMPLIED </a:t>
            </a:r>
            <a:r>
              <a:rPr lang="en-US" smtClean="0">
                <a:solidFill>
                  <a:srgbClr val="000000"/>
                </a:solidFill>
              </a:rPr>
              <a:t>OR STATUTORY, </a:t>
            </a:r>
            <a:r>
              <a:rPr lang="en-US" dirty="0" smtClean="0">
                <a:solidFill>
                  <a:srgbClr val="000000"/>
                </a:solidFill>
              </a:rPr>
              <a:t>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31</a:t>
            </a:fld>
            <a:endParaRPr lang="en-US" dirty="0"/>
          </a:p>
        </p:txBody>
      </p:sp>
    </p:spTree>
    <p:extLst>
      <p:ext uri="{BB962C8B-B14F-4D97-AF65-F5344CB8AC3E}">
        <p14:creationId xmlns:p14="http://schemas.microsoft.com/office/powerpoint/2010/main" val="29142047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code</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32</a:t>
            </a:fld>
            <a:endParaRPr lang="en-US"/>
          </a:p>
        </p:txBody>
      </p:sp>
    </p:spTree>
    <p:extLst>
      <p:ext uri="{BB962C8B-B14F-4D97-AF65-F5344CB8AC3E}">
        <p14:creationId xmlns:p14="http://schemas.microsoft.com/office/powerpoint/2010/main" val="1277167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altLang="en-US" dirty="0" smtClean="0"/>
              <a:t>Over 2 million tweets (2 GB) collected for North American per day</a:t>
            </a:r>
          </a:p>
          <a:p>
            <a:pPr lvl="1"/>
            <a:r>
              <a:rPr lang="en-US" altLang="en-US" dirty="0" smtClean="0"/>
              <a:t>400 million for half a year</a:t>
            </a:r>
          </a:p>
          <a:p>
            <a:pPr lvl="1"/>
            <a:r>
              <a:rPr lang="en-US" altLang="en-US" dirty="0" smtClean="0"/>
              <a:t>That is just 1% of all the tweets!</a:t>
            </a:r>
          </a:p>
          <a:p>
            <a:pPr lvl="1"/>
            <a:endParaRPr lang="en-US" dirty="0" smtClean="0"/>
          </a:p>
          <a:p>
            <a:pPr lvl="1"/>
            <a:r>
              <a:rPr lang="en-US" dirty="0" smtClean="0"/>
              <a:t>For New</a:t>
            </a:r>
            <a:r>
              <a:rPr lang="en-US" baseline="0" dirty="0" smtClean="0"/>
              <a:t> York taxi data, basically, Chris has to send several hard drives to the collect the data and it is only for one year already processed data</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5</a:t>
            </a:fld>
            <a:endParaRPr lang="en-US"/>
          </a:p>
        </p:txBody>
      </p:sp>
    </p:spTree>
    <p:extLst>
      <p:ext uri="{BB962C8B-B14F-4D97-AF65-F5344CB8AC3E}">
        <p14:creationId xmlns:p14="http://schemas.microsoft.com/office/powerpoint/2010/main" val="24675260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1/30/17 5:47 PM</a:t>
            </a:fld>
            <a:endParaRPr lang="en-US"/>
          </a:p>
        </p:txBody>
      </p:sp>
      <p:sp>
        <p:nvSpPr>
          <p:cNvPr id="6" name="Footer Placeholder 5"/>
          <p:cNvSpPr>
            <a:spLocks noGrp="1"/>
          </p:cNvSpPr>
          <p:nvPr>
            <p:ph type="ftr" sz="quarter" idx="12"/>
          </p:nvPr>
        </p:nvSpPr>
        <p:spPr/>
        <p:txBody>
          <a:bodyPr/>
          <a:lstStyle/>
          <a:p>
            <a:r>
              <a:rPr lang="en-US" dirty="0" smtClean="0">
                <a:solidFill>
                  <a:srgbClr val="000000"/>
                </a:solidFill>
              </a:rPr>
              <a:t>© 2007 Microsoft Corporation. All rights reserved</a:t>
            </a:r>
            <a:r>
              <a:rPr lang="en-US" smtClean="0">
                <a:solidFill>
                  <a:srgbClr val="000000"/>
                </a:solidFill>
              </a:rPr>
              <a:t>. Microsoft, Windows, </a:t>
            </a:r>
            <a:r>
              <a:rPr lang="en-US" dirty="0" smtClean="0">
                <a:solidFill>
                  <a:srgbClr val="000000"/>
                </a:solidFill>
              </a:rPr>
              <a:t>Windows Vista and other product names are or may be registered trademarks and/or trademarks in the U.S. and/or other countries.</a:t>
            </a:r>
          </a:p>
          <a:p>
            <a:r>
              <a:rPr lang="en-US" dirty="0" smtClean="0">
                <a:solidFill>
                  <a:srgbClr val="000000"/>
                </a:solidFill>
              </a:rPr>
              <a:t>The information herein is for informational purposes only and represents the current view of Microsoft Corporation as of the date of this presentation.  Because Microsoft must respond to changing </a:t>
            </a:r>
            <a:r>
              <a:rPr lang="en-US" smtClean="0">
                <a:solidFill>
                  <a:srgbClr val="000000"/>
                </a:solidFill>
              </a:rPr>
              <a:t>market conditions, </a:t>
            </a:r>
            <a:r>
              <a:rPr lang="en-US" dirty="0" smtClean="0">
                <a:solidFill>
                  <a:srgbClr val="000000"/>
                </a:solidFill>
              </a:rPr>
              <a:t>it should not be interpreted to be a commitment on the part </a:t>
            </a:r>
            <a:r>
              <a:rPr lang="en-US" smtClean="0">
                <a:solidFill>
                  <a:srgbClr val="000000"/>
                </a:solidFill>
              </a:rPr>
              <a:t>of Microsoft, </a:t>
            </a:r>
            <a:r>
              <a:rPr lang="en-US" dirty="0" smtClean="0">
                <a:solidFill>
                  <a:srgbClr val="000000"/>
                </a:solidFill>
              </a:rPr>
              <a:t>and Microsoft cannot guarantee the accuracy of any information provided after the date of this presentation.  </a:t>
            </a:r>
            <a:br>
              <a:rPr lang="en-US" dirty="0" smtClean="0">
                <a:solidFill>
                  <a:srgbClr val="000000"/>
                </a:solidFill>
              </a:rPr>
            </a:br>
            <a:r>
              <a:rPr lang="en-US" dirty="0" smtClean="0">
                <a:solidFill>
                  <a:srgbClr val="000000"/>
                </a:solidFill>
              </a:rPr>
              <a:t>MICROSOFT MAKES </a:t>
            </a:r>
            <a:r>
              <a:rPr lang="en-US" smtClean="0">
                <a:solidFill>
                  <a:srgbClr val="000000"/>
                </a:solidFill>
              </a:rPr>
              <a:t>NO WARRANTIES, EXPRESS, </a:t>
            </a:r>
            <a:r>
              <a:rPr lang="en-US" dirty="0" smtClean="0">
                <a:solidFill>
                  <a:srgbClr val="000000"/>
                </a:solidFill>
              </a:rPr>
              <a:t>IMPLIED </a:t>
            </a:r>
            <a:r>
              <a:rPr lang="en-US" smtClean="0">
                <a:solidFill>
                  <a:srgbClr val="000000"/>
                </a:solidFill>
              </a:rPr>
              <a:t>OR STATUTORY, </a:t>
            </a:r>
            <a:r>
              <a:rPr lang="en-US" dirty="0" smtClean="0">
                <a:solidFill>
                  <a:srgbClr val="000000"/>
                </a:solidFill>
              </a:rPr>
              <a:t>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33</a:t>
            </a:fld>
            <a:endParaRPr lang="en-US" dirty="0"/>
          </a:p>
        </p:txBody>
      </p:sp>
    </p:spTree>
    <p:extLst>
      <p:ext uri="{BB962C8B-B14F-4D97-AF65-F5344CB8AC3E}">
        <p14:creationId xmlns:p14="http://schemas.microsoft.com/office/powerpoint/2010/main" val="40694617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1/30/17 5:47 PM</a:t>
            </a:fld>
            <a:endParaRPr lang="en-US"/>
          </a:p>
        </p:txBody>
      </p:sp>
      <p:sp>
        <p:nvSpPr>
          <p:cNvPr id="6" name="Footer Placeholder 5"/>
          <p:cNvSpPr>
            <a:spLocks noGrp="1"/>
          </p:cNvSpPr>
          <p:nvPr>
            <p:ph type="ftr" sz="quarter" idx="12"/>
          </p:nvPr>
        </p:nvSpPr>
        <p:spPr/>
        <p:txBody>
          <a:bodyPr/>
          <a:lstStyle/>
          <a:p>
            <a:r>
              <a:rPr lang="en-US" dirty="0" smtClean="0">
                <a:solidFill>
                  <a:srgbClr val="000000"/>
                </a:solidFill>
              </a:rPr>
              <a:t>© 2007 Microsoft Corporation. All rights reserved</a:t>
            </a:r>
            <a:r>
              <a:rPr lang="en-US" smtClean="0">
                <a:solidFill>
                  <a:srgbClr val="000000"/>
                </a:solidFill>
              </a:rPr>
              <a:t>. Microsoft, Windows, </a:t>
            </a:r>
            <a:r>
              <a:rPr lang="en-US" dirty="0" smtClean="0">
                <a:solidFill>
                  <a:srgbClr val="000000"/>
                </a:solidFill>
              </a:rPr>
              <a:t>Windows Vista and other product names are or may be registered trademarks and/or trademarks in the U.S. and/or other countries.</a:t>
            </a:r>
          </a:p>
          <a:p>
            <a:r>
              <a:rPr lang="en-US" dirty="0" smtClean="0">
                <a:solidFill>
                  <a:srgbClr val="000000"/>
                </a:solidFill>
              </a:rPr>
              <a:t>The information herein is for informational purposes only and represents the current view of Microsoft Corporation as of the date of this presentation.  Because Microsoft must respond to changing </a:t>
            </a:r>
            <a:r>
              <a:rPr lang="en-US" smtClean="0">
                <a:solidFill>
                  <a:srgbClr val="000000"/>
                </a:solidFill>
              </a:rPr>
              <a:t>market conditions, </a:t>
            </a:r>
            <a:r>
              <a:rPr lang="en-US" dirty="0" smtClean="0">
                <a:solidFill>
                  <a:srgbClr val="000000"/>
                </a:solidFill>
              </a:rPr>
              <a:t>it should not be interpreted to be a commitment on the part </a:t>
            </a:r>
            <a:r>
              <a:rPr lang="en-US" smtClean="0">
                <a:solidFill>
                  <a:srgbClr val="000000"/>
                </a:solidFill>
              </a:rPr>
              <a:t>of Microsoft, </a:t>
            </a:r>
            <a:r>
              <a:rPr lang="en-US" dirty="0" smtClean="0">
                <a:solidFill>
                  <a:srgbClr val="000000"/>
                </a:solidFill>
              </a:rPr>
              <a:t>and Microsoft cannot guarantee the accuracy of any information provided after the date of this presentation.  </a:t>
            </a:r>
            <a:br>
              <a:rPr lang="en-US" dirty="0" smtClean="0">
                <a:solidFill>
                  <a:srgbClr val="000000"/>
                </a:solidFill>
              </a:rPr>
            </a:br>
            <a:r>
              <a:rPr lang="en-US" dirty="0" smtClean="0">
                <a:solidFill>
                  <a:srgbClr val="000000"/>
                </a:solidFill>
              </a:rPr>
              <a:t>MICROSOFT MAKES </a:t>
            </a:r>
            <a:r>
              <a:rPr lang="en-US" smtClean="0">
                <a:solidFill>
                  <a:srgbClr val="000000"/>
                </a:solidFill>
              </a:rPr>
              <a:t>NO WARRANTIES, EXPRESS, </a:t>
            </a:r>
            <a:r>
              <a:rPr lang="en-US" dirty="0" smtClean="0">
                <a:solidFill>
                  <a:srgbClr val="000000"/>
                </a:solidFill>
              </a:rPr>
              <a:t>IMPLIED </a:t>
            </a:r>
            <a:r>
              <a:rPr lang="en-US" smtClean="0">
                <a:solidFill>
                  <a:srgbClr val="000000"/>
                </a:solidFill>
              </a:rPr>
              <a:t>OR STATUTORY, </a:t>
            </a:r>
            <a:r>
              <a:rPr lang="en-US" dirty="0" smtClean="0">
                <a:solidFill>
                  <a:srgbClr val="000000"/>
                </a:solidFill>
              </a:rPr>
              <a:t>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34</a:t>
            </a:fld>
            <a:endParaRPr lang="en-US" dirty="0"/>
          </a:p>
        </p:txBody>
      </p:sp>
    </p:spTree>
    <p:extLst>
      <p:ext uri="{BB962C8B-B14F-4D97-AF65-F5344CB8AC3E}">
        <p14:creationId xmlns:p14="http://schemas.microsoft.com/office/powerpoint/2010/main" val="5764651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1/30/17 5:47 PM</a:t>
            </a:fld>
            <a:endParaRPr lang="en-US"/>
          </a:p>
        </p:txBody>
      </p:sp>
      <p:sp>
        <p:nvSpPr>
          <p:cNvPr id="6" name="Footer Placeholder 5"/>
          <p:cNvSpPr>
            <a:spLocks noGrp="1"/>
          </p:cNvSpPr>
          <p:nvPr>
            <p:ph type="ftr" sz="quarter" idx="12"/>
          </p:nvPr>
        </p:nvSpPr>
        <p:spPr/>
        <p:txBody>
          <a:bodyPr/>
          <a:lstStyle/>
          <a:p>
            <a:r>
              <a:rPr lang="en-US" dirty="0" smtClean="0">
                <a:solidFill>
                  <a:srgbClr val="000000"/>
                </a:solidFill>
              </a:rPr>
              <a:t>© 2007 Microsoft Corporation. All rights reserved</a:t>
            </a:r>
            <a:r>
              <a:rPr lang="en-US" smtClean="0">
                <a:solidFill>
                  <a:srgbClr val="000000"/>
                </a:solidFill>
              </a:rPr>
              <a:t>. Microsoft, Windows, </a:t>
            </a:r>
            <a:r>
              <a:rPr lang="en-US" dirty="0" smtClean="0">
                <a:solidFill>
                  <a:srgbClr val="000000"/>
                </a:solidFill>
              </a:rPr>
              <a:t>Windows Vista and other product names are or may be registered trademarks and/or trademarks in the U.S. and/or other countries.</a:t>
            </a:r>
          </a:p>
          <a:p>
            <a:r>
              <a:rPr lang="en-US" dirty="0" smtClean="0">
                <a:solidFill>
                  <a:srgbClr val="000000"/>
                </a:solidFill>
              </a:rPr>
              <a:t>The information herein is for informational purposes only and represents the current view of Microsoft Corporation as of the date of this presentation.  Because Microsoft must respond to changing </a:t>
            </a:r>
            <a:r>
              <a:rPr lang="en-US" smtClean="0">
                <a:solidFill>
                  <a:srgbClr val="000000"/>
                </a:solidFill>
              </a:rPr>
              <a:t>market conditions, </a:t>
            </a:r>
            <a:r>
              <a:rPr lang="en-US" dirty="0" smtClean="0">
                <a:solidFill>
                  <a:srgbClr val="000000"/>
                </a:solidFill>
              </a:rPr>
              <a:t>it should not be interpreted to be a commitment on the part </a:t>
            </a:r>
            <a:r>
              <a:rPr lang="en-US" smtClean="0">
                <a:solidFill>
                  <a:srgbClr val="000000"/>
                </a:solidFill>
              </a:rPr>
              <a:t>of Microsoft, </a:t>
            </a:r>
            <a:r>
              <a:rPr lang="en-US" dirty="0" smtClean="0">
                <a:solidFill>
                  <a:srgbClr val="000000"/>
                </a:solidFill>
              </a:rPr>
              <a:t>and Microsoft cannot guarantee the accuracy of any information provided after the date of this presentation.  </a:t>
            </a:r>
            <a:br>
              <a:rPr lang="en-US" dirty="0" smtClean="0">
                <a:solidFill>
                  <a:srgbClr val="000000"/>
                </a:solidFill>
              </a:rPr>
            </a:br>
            <a:r>
              <a:rPr lang="en-US" dirty="0" smtClean="0">
                <a:solidFill>
                  <a:srgbClr val="000000"/>
                </a:solidFill>
              </a:rPr>
              <a:t>MICROSOFT MAKES </a:t>
            </a:r>
            <a:r>
              <a:rPr lang="en-US" smtClean="0">
                <a:solidFill>
                  <a:srgbClr val="000000"/>
                </a:solidFill>
              </a:rPr>
              <a:t>NO WARRANTIES, EXPRESS, </a:t>
            </a:r>
            <a:r>
              <a:rPr lang="en-US" dirty="0" smtClean="0">
                <a:solidFill>
                  <a:srgbClr val="000000"/>
                </a:solidFill>
              </a:rPr>
              <a:t>IMPLIED </a:t>
            </a:r>
            <a:r>
              <a:rPr lang="en-US" smtClean="0">
                <a:solidFill>
                  <a:srgbClr val="000000"/>
                </a:solidFill>
              </a:rPr>
              <a:t>OR STATUTORY, </a:t>
            </a:r>
            <a:r>
              <a:rPr lang="en-US" dirty="0" smtClean="0">
                <a:solidFill>
                  <a:srgbClr val="000000"/>
                </a:solidFill>
              </a:rPr>
              <a:t>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35</a:t>
            </a:fld>
            <a:endParaRPr lang="en-US" dirty="0"/>
          </a:p>
        </p:txBody>
      </p:sp>
    </p:spTree>
    <p:extLst>
      <p:ext uri="{BB962C8B-B14F-4D97-AF65-F5344CB8AC3E}">
        <p14:creationId xmlns:p14="http://schemas.microsoft.com/office/powerpoint/2010/main" val="36970614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1/30/17 5:47 PM</a:t>
            </a:fld>
            <a:endParaRPr lang="en-US"/>
          </a:p>
        </p:txBody>
      </p:sp>
      <p:sp>
        <p:nvSpPr>
          <p:cNvPr id="6" name="Footer Placeholder 5"/>
          <p:cNvSpPr>
            <a:spLocks noGrp="1"/>
          </p:cNvSpPr>
          <p:nvPr>
            <p:ph type="ftr" sz="quarter" idx="12"/>
          </p:nvPr>
        </p:nvSpPr>
        <p:spPr/>
        <p:txBody>
          <a:bodyPr/>
          <a:lstStyle/>
          <a:p>
            <a:r>
              <a:rPr lang="en-US" dirty="0" smtClean="0">
                <a:solidFill>
                  <a:srgbClr val="000000"/>
                </a:solidFill>
              </a:rPr>
              <a:t>© 2007 Microsoft Corporation. All rights reserved</a:t>
            </a:r>
            <a:r>
              <a:rPr lang="en-US" smtClean="0">
                <a:solidFill>
                  <a:srgbClr val="000000"/>
                </a:solidFill>
              </a:rPr>
              <a:t>. Microsoft, Windows, </a:t>
            </a:r>
            <a:r>
              <a:rPr lang="en-US" dirty="0" smtClean="0">
                <a:solidFill>
                  <a:srgbClr val="000000"/>
                </a:solidFill>
              </a:rPr>
              <a:t>Windows Vista and other product names are or may be registered trademarks and/or trademarks in the U.S. and/or other countries.</a:t>
            </a:r>
          </a:p>
          <a:p>
            <a:r>
              <a:rPr lang="en-US" dirty="0" smtClean="0">
                <a:solidFill>
                  <a:srgbClr val="000000"/>
                </a:solidFill>
              </a:rPr>
              <a:t>The information herein is for informational purposes only and represents the current view of Microsoft Corporation as of the date of this presentation.  Because Microsoft must respond to changing </a:t>
            </a:r>
            <a:r>
              <a:rPr lang="en-US" smtClean="0">
                <a:solidFill>
                  <a:srgbClr val="000000"/>
                </a:solidFill>
              </a:rPr>
              <a:t>market conditions, </a:t>
            </a:r>
            <a:r>
              <a:rPr lang="en-US" dirty="0" smtClean="0">
                <a:solidFill>
                  <a:srgbClr val="000000"/>
                </a:solidFill>
              </a:rPr>
              <a:t>it should not be interpreted to be a commitment on the part </a:t>
            </a:r>
            <a:r>
              <a:rPr lang="en-US" smtClean="0">
                <a:solidFill>
                  <a:srgbClr val="000000"/>
                </a:solidFill>
              </a:rPr>
              <a:t>of Microsoft, </a:t>
            </a:r>
            <a:r>
              <a:rPr lang="en-US" dirty="0" smtClean="0">
                <a:solidFill>
                  <a:srgbClr val="000000"/>
                </a:solidFill>
              </a:rPr>
              <a:t>and Microsoft cannot guarantee the accuracy of any information provided after the date of this presentation.  </a:t>
            </a:r>
            <a:br>
              <a:rPr lang="en-US" dirty="0" smtClean="0">
                <a:solidFill>
                  <a:srgbClr val="000000"/>
                </a:solidFill>
              </a:rPr>
            </a:br>
            <a:r>
              <a:rPr lang="en-US" dirty="0" smtClean="0">
                <a:solidFill>
                  <a:srgbClr val="000000"/>
                </a:solidFill>
              </a:rPr>
              <a:t>MICROSOFT MAKES </a:t>
            </a:r>
            <a:r>
              <a:rPr lang="en-US" smtClean="0">
                <a:solidFill>
                  <a:srgbClr val="000000"/>
                </a:solidFill>
              </a:rPr>
              <a:t>NO WARRANTIES, EXPRESS, </a:t>
            </a:r>
            <a:r>
              <a:rPr lang="en-US" dirty="0" smtClean="0">
                <a:solidFill>
                  <a:srgbClr val="000000"/>
                </a:solidFill>
              </a:rPr>
              <a:t>IMPLIED </a:t>
            </a:r>
            <a:r>
              <a:rPr lang="en-US" smtClean="0">
                <a:solidFill>
                  <a:srgbClr val="000000"/>
                </a:solidFill>
              </a:rPr>
              <a:t>OR STATUTORY, </a:t>
            </a:r>
            <a:r>
              <a:rPr lang="en-US" dirty="0" smtClean="0">
                <a:solidFill>
                  <a:srgbClr val="000000"/>
                </a:solidFill>
              </a:rPr>
              <a:t>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36</a:t>
            </a:fld>
            <a:endParaRPr lang="en-US" dirty="0"/>
          </a:p>
        </p:txBody>
      </p:sp>
    </p:spTree>
    <p:extLst>
      <p:ext uri="{BB962C8B-B14F-4D97-AF65-F5344CB8AC3E}">
        <p14:creationId xmlns:p14="http://schemas.microsoft.com/office/powerpoint/2010/main" val="4908096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1/30/17 5:47 PM</a:t>
            </a:fld>
            <a:endParaRPr lang="en-US"/>
          </a:p>
        </p:txBody>
      </p:sp>
      <p:sp>
        <p:nvSpPr>
          <p:cNvPr id="6" name="Footer Placeholder 5"/>
          <p:cNvSpPr>
            <a:spLocks noGrp="1"/>
          </p:cNvSpPr>
          <p:nvPr>
            <p:ph type="ftr" sz="quarter" idx="12"/>
          </p:nvPr>
        </p:nvSpPr>
        <p:spPr/>
        <p:txBody>
          <a:bodyPr/>
          <a:lstStyle/>
          <a:p>
            <a:r>
              <a:rPr lang="en-US" dirty="0" smtClean="0">
                <a:solidFill>
                  <a:srgbClr val="000000"/>
                </a:solidFill>
              </a:rPr>
              <a:t>© 2007 Microsoft Corporation. All rights reserved</a:t>
            </a:r>
            <a:r>
              <a:rPr lang="en-US" smtClean="0">
                <a:solidFill>
                  <a:srgbClr val="000000"/>
                </a:solidFill>
              </a:rPr>
              <a:t>. Microsoft, Windows, </a:t>
            </a:r>
            <a:r>
              <a:rPr lang="en-US" dirty="0" smtClean="0">
                <a:solidFill>
                  <a:srgbClr val="000000"/>
                </a:solidFill>
              </a:rPr>
              <a:t>Windows Vista and other product names are or may be registered trademarks and/or trademarks in the U.S. and/or other countries.</a:t>
            </a:r>
          </a:p>
          <a:p>
            <a:r>
              <a:rPr lang="en-US" dirty="0" smtClean="0">
                <a:solidFill>
                  <a:srgbClr val="000000"/>
                </a:solidFill>
              </a:rPr>
              <a:t>The information herein is for informational purposes only and represents the current view of Microsoft Corporation as of the date of this presentation.  Because Microsoft must respond to changing </a:t>
            </a:r>
            <a:r>
              <a:rPr lang="en-US" smtClean="0">
                <a:solidFill>
                  <a:srgbClr val="000000"/>
                </a:solidFill>
              </a:rPr>
              <a:t>market conditions, </a:t>
            </a:r>
            <a:r>
              <a:rPr lang="en-US" dirty="0" smtClean="0">
                <a:solidFill>
                  <a:srgbClr val="000000"/>
                </a:solidFill>
              </a:rPr>
              <a:t>it should not be interpreted to be a commitment on the part </a:t>
            </a:r>
            <a:r>
              <a:rPr lang="en-US" smtClean="0">
                <a:solidFill>
                  <a:srgbClr val="000000"/>
                </a:solidFill>
              </a:rPr>
              <a:t>of Microsoft, </a:t>
            </a:r>
            <a:r>
              <a:rPr lang="en-US" dirty="0" smtClean="0">
                <a:solidFill>
                  <a:srgbClr val="000000"/>
                </a:solidFill>
              </a:rPr>
              <a:t>and Microsoft cannot guarantee the accuracy of any information provided after the date of this presentation.  </a:t>
            </a:r>
            <a:br>
              <a:rPr lang="en-US" dirty="0" smtClean="0">
                <a:solidFill>
                  <a:srgbClr val="000000"/>
                </a:solidFill>
              </a:rPr>
            </a:br>
            <a:r>
              <a:rPr lang="en-US" dirty="0" smtClean="0">
                <a:solidFill>
                  <a:srgbClr val="000000"/>
                </a:solidFill>
              </a:rPr>
              <a:t>MICROSOFT MAKES </a:t>
            </a:r>
            <a:r>
              <a:rPr lang="en-US" smtClean="0">
                <a:solidFill>
                  <a:srgbClr val="000000"/>
                </a:solidFill>
              </a:rPr>
              <a:t>NO WARRANTIES, EXPRESS, </a:t>
            </a:r>
            <a:r>
              <a:rPr lang="en-US" dirty="0" smtClean="0">
                <a:solidFill>
                  <a:srgbClr val="000000"/>
                </a:solidFill>
              </a:rPr>
              <a:t>IMPLIED </a:t>
            </a:r>
            <a:r>
              <a:rPr lang="en-US" smtClean="0">
                <a:solidFill>
                  <a:srgbClr val="000000"/>
                </a:solidFill>
              </a:rPr>
              <a:t>OR STATUTORY, </a:t>
            </a:r>
            <a:r>
              <a:rPr lang="en-US" dirty="0" smtClean="0">
                <a:solidFill>
                  <a:srgbClr val="000000"/>
                </a:solidFill>
              </a:rPr>
              <a:t>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37</a:t>
            </a:fld>
            <a:endParaRPr lang="en-US" dirty="0"/>
          </a:p>
        </p:txBody>
      </p:sp>
    </p:spTree>
    <p:extLst>
      <p:ext uri="{BB962C8B-B14F-4D97-AF65-F5344CB8AC3E}">
        <p14:creationId xmlns:p14="http://schemas.microsoft.com/office/powerpoint/2010/main" val="6433673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1/30/17 5:47 PM</a:t>
            </a:fld>
            <a:endParaRPr lang="en-US"/>
          </a:p>
        </p:txBody>
      </p:sp>
      <p:sp>
        <p:nvSpPr>
          <p:cNvPr id="6" name="Footer Placeholder 5"/>
          <p:cNvSpPr>
            <a:spLocks noGrp="1"/>
          </p:cNvSpPr>
          <p:nvPr>
            <p:ph type="ftr" sz="quarter" idx="12"/>
          </p:nvPr>
        </p:nvSpPr>
        <p:spPr/>
        <p:txBody>
          <a:bodyPr/>
          <a:lstStyle/>
          <a:p>
            <a:r>
              <a:rPr lang="en-US" dirty="0" smtClean="0">
                <a:solidFill>
                  <a:srgbClr val="000000"/>
                </a:solidFill>
              </a:rPr>
              <a:t>© 2007 Microsoft Corporation. All rights reserved</a:t>
            </a:r>
            <a:r>
              <a:rPr lang="en-US" smtClean="0">
                <a:solidFill>
                  <a:srgbClr val="000000"/>
                </a:solidFill>
              </a:rPr>
              <a:t>. Microsoft, Windows, </a:t>
            </a:r>
            <a:r>
              <a:rPr lang="en-US" dirty="0" smtClean="0">
                <a:solidFill>
                  <a:srgbClr val="000000"/>
                </a:solidFill>
              </a:rPr>
              <a:t>Windows Vista and other product names are or may be registered trademarks and/or trademarks in the U.S. and/or other countries.</a:t>
            </a:r>
          </a:p>
          <a:p>
            <a:r>
              <a:rPr lang="en-US" dirty="0" smtClean="0">
                <a:solidFill>
                  <a:srgbClr val="000000"/>
                </a:solidFill>
              </a:rPr>
              <a:t>The information herein is for informational purposes only and represents the current view of Microsoft Corporation as of the date of this presentation.  Because Microsoft must respond to changing </a:t>
            </a:r>
            <a:r>
              <a:rPr lang="en-US" smtClean="0">
                <a:solidFill>
                  <a:srgbClr val="000000"/>
                </a:solidFill>
              </a:rPr>
              <a:t>market conditions, </a:t>
            </a:r>
            <a:r>
              <a:rPr lang="en-US" dirty="0" smtClean="0">
                <a:solidFill>
                  <a:srgbClr val="000000"/>
                </a:solidFill>
              </a:rPr>
              <a:t>it should not be interpreted to be a commitment on the part </a:t>
            </a:r>
            <a:r>
              <a:rPr lang="en-US" smtClean="0">
                <a:solidFill>
                  <a:srgbClr val="000000"/>
                </a:solidFill>
              </a:rPr>
              <a:t>of Microsoft, </a:t>
            </a:r>
            <a:r>
              <a:rPr lang="en-US" dirty="0" smtClean="0">
                <a:solidFill>
                  <a:srgbClr val="000000"/>
                </a:solidFill>
              </a:rPr>
              <a:t>and Microsoft cannot guarantee the accuracy of any information provided after the date of this presentation.  </a:t>
            </a:r>
            <a:br>
              <a:rPr lang="en-US" dirty="0" smtClean="0">
                <a:solidFill>
                  <a:srgbClr val="000000"/>
                </a:solidFill>
              </a:rPr>
            </a:br>
            <a:r>
              <a:rPr lang="en-US" dirty="0" smtClean="0">
                <a:solidFill>
                  <a:srgbClr val="000000"/>
                </a:solidFill>
              </a:rPr>
              <a:t>MICROSOFT MAKES </a:t>
            </a:r>
            <a:r>
              <a:rPr lang="en-US" smtClean="0">
                <a:solidFill>
                  <a:srgbClr val="000000"/>
                </a:solidFill>
              </a:rPr>
              <a:t>NO WARRANTIES, EXPRESS, </a:t>
            </a:r>
            <a:r>
              <a:rPr lang="en-US" dirty="0" smtClean="0">
                <a:solidFill>
                  <a:srgbClr val="000000"/>
                </a:solidFill>
              </a:rPr>
              <a:t>IMPLIED </a:t>
            </a:r>
            <a:r>
              <a:rPr lang="en-US" smtClean="0">
                <a:solidFill>
                  <a:srgbClr val="000000"/>
                </a:solidFill>
              </a:rPr>
              <a:t>OR STATUTORY, </a:t>
            </a:r>
            <a:r>
              <a:rPr lang="en-US" dirty="0" smtClean="0">
                <a:solidFill>
                  <a:srgbClr val="000000"/>
                </a:solidFill>
              </a:rPr>
              <a:t>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40</a:t>
            </a:fld>
            <a:endParaRPr lang="en-US" dirty="0"/>
          </a:p>
        </p:txBody>
      </p:sp>
    </p:spTree>
    <p:extLst>
      <p:ext uri="{BB962C8B-B14F-4D97-AF65-F5344CB8AC3E}">
        <p14:creationId xmlns:p14="http://schemas.microsoft.com/office/powerpoint/2010/main" val="15694194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1/30/17 5:47 PM</a:t>
            </a:fld>
            <a:endParaRPr lang="en-US"/>
          </a:p>
        </p:txBody>
      </p:sp>
      <p:sp>
        <p:nvSpPr>
          <p:cNvPr id="6" name="Footer Placeholder 5"/>
          <p:cNvSpPr>
            <a:spLocks noGrp="1"/>
          </p:cNvSpPr>
          <p:nvPr>
            <p:ph type="ftr" sz="quarter" idx="12"/>
          </p:nvPr>
        </p:nvSpPr>
        <p:spPr/>
        <p:txBody>
          <a:bodyPr/>
          <a:lstStyle/>
          <a:p>
            <a:r>
              <a:rPr lang="en-US" dirty="0" smtClean="0">
                <a:solidFill>
                  <a:srgbClr val="000000"/>
                </a:solidFill>
              </a:rPr>
              <a:t>© 2007 Microsoft Corporation. All rights reserved</a:t>
            </a:r>
            <a:r>
              <a:rPr lang="en-US" smtClean="0">
                <a:solidFill>
                  <a:srgbClr val="000000"/>
                </a:solidFill>
              </a:rPr>
              <a:t>. Microsoft, Windows, </a:t>
            </a:r>
            <a:r>
              <a:rPr lang="en-US" dirty="0" smtClean="0">
                <a:solidFill>
                  <a:srgbClr val="000000"/>
                </a:solidFill>
              </a:rPr>
              <a:t>Windows Vista and other product names are or may be registered trademarks and/or trademarks in the U.S. and/or other countries.</a:t>
            </a:r>
          </a:p>
          <a:p>
            <a:r>
              <a:rPr lang="en-US" dirty="0" smtClean="0">
                <a:solidFill>
                  <a:srgbClr val="000000"/>
                </a:solidFill>
              </a:rPr>
              <a:t>The information herein is for informational purposes only and represents the current view of Microsoft Corporation as of the date of this presentation.  Because Microsoft must respond to changing </a:t>
            </a:r>
            <a:r>
              <a:rPr lang="en-US" smtClean="0">
                <a:solidFill>
                  <a:srgbClr val="000000"/>
                </a:solidFill>
              </a:rPr>
              <a:t>market conditions, </a:t>
            </a:r>
            <a:r>
              <a:rPr lang="en-US" dirty="0" smtClean="0">
                <a:solidFill>
                  <a:srgbClr val="000000"/>
                </a:solidFill>
              </a:rPr>
              <a:t>it should not be interpreted to be a commitment on the part </a:t>
            </a:r>
            <a:r>
              <a:rPr lang="en-US" smtClean="0">
                <a:solidFill>
                  <a:srgbClr val="000000"/>
                </a:solidFill>
              </a:rPr>
              <a:t>of Microsoft, </a:t>
            </a:r>
            <a:r>
              <a:rPr lang="en-US" dirty="0" smtClean="0">
                <a:solidFill>
                  <a:srgbClr val="000000"/>
                </a:solidFill>
              </a:rPr>
              <a:t>and Microsoft cannot guarantee the accuracy of any information provided after the date of this presentation.  </a:t>
            </a:r>
            <a:br>
              <a:rPr lang="en-US" dirty="0" smtClean="0">
                <a:solidFill>
                  <a:srgbClr val="000000"/>
                </a:solidFill>
              </a:rPr>
            </a:br>
            <a:r>
              <a:rPr lang="en-US" dirty="0" smtClean="0">
                <a:solidFill>
                  <a:srgbClr val="000000"/>
                </a:solidFill>
              </a:rPr>
              <a:t>MICROSOFT MAKES </a:t>
            </a:r>
            <a:r>
              <a:rPr lang="en-US" smtClean="0">
                <a:solidFill>
                  <a:srgbClr val="000000"/>
                </a:solidFill>
              </a:rPr>
              <a:t>NO WARRANTIES, EXPRESS, </a:t>
            </a:r>
            <a:r>
              <a:rPr lang="en-US" dirty="0" smtClean="0">
                <a:solidFill>
                  <a:srgbClr val="000000"/>
                </a:solidFill>
              </a:rPr>
              <a:t>IMPLIED </a:t>
            </a:r>
            <a:r>
              <a:rPr lang="en-US" smtClean="0">
                <a:solidFill>
                  <a:srgbClr val="000000"/>
                </a:solidFill>
              </a:rPr>
              <a:t>OR STATUTORY, </a:t>
            </a:r>
            <a:r>
              <a:rPr lang="en-US" dirty="0" smtClean="0">
                <a:solidFill>
                  <a:srgbClr val="000000"/>
                </a:solidFill>
              </a:rPr>
              <a:t>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41</a:t>
            </a:fld>
            <a:endParaRPr lang="en-US" dirty="0"/>
          </a:p>
        </p:txBody>
      </p:sp>
    </p:spTree>
    <p:extLst>
      <p:ext uri="{BB962C8B-B14F-4D97-AF65-F5344CB8AC3E}">
        <p14:creationId xmlns:p14="http://schemas.microsoft.com/office/powerpoint/2010/main" val="11430694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1/30/17 5:47 PM</a:t>
            </a:fld>
            <a:endParaRPr lang="en-US"/>
          </a:p>
        </p:txBody>
      </p:sp>
      <p:sp>
        <p:nvSpPr>
          <p:cNvPr id="6" name="Footer Placeholder 5"/>
          <p:cNvSpPr>
            <a:spLocks noGrp="1"/>
          </p:cNvSpPr>
          <p:nvPr>
            <p:ph type="ftr" sz="quarter" idx="12"/>
          </p:nvPr>
        </p:nvSpPr>
        <p:spPr/>
        <p:txBody>
          <a:bodyPr/>
          <a:lstStyle/>
          <a:p>
            <a:r>
              <a:rPr lang="en-US" dirty="0" smtClean="0">
                <a:solidFill>
                  <a:srgbClr val="000000"/>
                </a:solidFill>
              </a:rPr>
              <a:t>© 2007 Microsoft Corporation. All rights reserved</a:t>
            </a:r>
            <a:r>
              <a:rPr lang="en-US" smtClean="0">
                <a:solidFill>
                  <a:srgbClr val="000000"/>
                </a:solidFill>
              </a:rPr>
              <a:t>. Microsoft, Windows, </a:t>
            </a:r>
            <a:r>
              <a:rPr lang="en-US" dirty="0" smtClean="0">
                <a:solidFill>
                  <a:srgbClr val="000000"/>
                </a:solidFill>
              </a:rPr>
              <a:t>Windows Vista and other product names are or may be registered trademarks and/or trademarks in the U.S. and/or other countries.</a:t>
            </a:r>
          </a:p>
          <a:p>
            <a:r>
              <a:rPr lang="en-US" dirty="0" smtClean="0">
                <a:solidFill>
                  <a:srgbClr val="000000"/>
                </a:solidFill>
              </a:rPr>
              <a:t>The information herein is for informational purposes only and represents the current view of Microsoft Corporation as of the date of this presentation.  Because Microsoft must respond to changing </a:t>
            </a:r>
            <a:r>
              <a:rPr lang="en-US" smtClean="0">
                <a:solidFill>
                  <a:srgbClr val="000000"/>
                </a:solidFill>
              </a:rPr>
              <a:t>market conditions, </a:t>
            </a:r>
            <a:r>
              <a:rPr lang="en-US" dirty="0" smtClean="0">
                <a:solidFill>
                  <a:srgbClr val="000000"/>
                </a:solidFill>
              </a:rPr>
              <a:t>it should not be interpreted to be a commitment on the part </a:t>
            </a:r>
            <a:r>
              <a:rPr lang="en-US" smtClean="0">
                <a:solidFill>
                  <a:srgbClr val="000000"/>
                </a:solidFill>
              </a:rPr>
              <a:t>of Microsoft, </a:t>
            </a:r>
            <a:r>
              <a:rPr lang="en-US" dirty="0" smtClean="0">
                <a:solidFill>
                  <a:srgbClr val="000000"/>
                </a:solidFill>
              </a:rPr>
              <a:t>and Microsoft cannot guarantee the accuracy of any information provided after the date of this presentation.  </a:t>
            </a:r>
            <a:br>
              <a:rPr lang="en-US" dirty="0" smtClean="0">
                <a:solidFill>
                  <a:srgbClr val="000000"/>
                </a:solidFill>
              </a:rPr>
            </a:br>
            <a:r>
              <a:rPr lang="en-US" dirty="0" smtClean="0">
                <a:solidFill>
                  <a:srgbClr val="000000"/>
                </a:solidFill>
              </a:rPr>
              <a:t>MICROSOFT MAKES </a:t>
            </a:r>
            <a:r>
              <a:rPr lang="en-US" smtClean="0">
                <a:solidFill>
                  <a:srgbClr val="000000"/>
                </a:solidFill>
              </a:rPr>
              <a:t>NO WARRANTIES, EXPRESS, </a:t>
            </a:r>
            <a:r>
              <a:rPr lang="en-US" dirty="0" smtClean="0">
                <a:solidFill>
                  <a:srgbClr val="000000"/>
                </a:solidFill>
              </a:rPr>
              <a:t>IMPLIED </a:t>
            </a:r>
            <a:r>
              <a:rPr lang="en-US" smtClean="0">
                <a:solidFill>
                  <a:srgbClr val="000000"/>
                </a:solidFill>
              </a:rPr>
              <a:t>OR STATUTORY, </a:t>
            </a:r>
            <a:r>
              <a:rPr lang="en-US" dirty="0" smtClean="0">
                <a:solidFill>
                  <a:srgbClr val="000000"/>
                </a:solidFill>
              </a:rPr>
              <a:t>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42</a:t>
            </a:fld>
            <a:endParaRPr lang="en-US" dirty="0"/>
          </a:p>
        </p:txBody>
      </p:sp>
    </p:spTree>
    <p:extLst>
      <p:ext uri="{BB962C8B-B14F-4D97-AF65-F5344CB8AC3E}">
        <p14:creationId xmlns:p14="http://schemas.microsoft.com/office/powerpoint/2010/main" val="6067152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1/30/17 5:47 PM</a:t>
            </a:fld>
            <a:endParaRPr lang="en-US"/>
          </a:p>
        </p:txBody>
      </p:sp>
      <p:sp>
        <p:nvSpPr>
          <p:cNvPr id="6" name="Footer Placeholder 5"/>
          <p:cNvSpPr>
            <a:spLocks noGrp="1"/>
          </p:cNvSpPr>
          <p:nvPr>
            <p:ph type="ftr" sz="quarter" idx="12"/>
          </p:nvPr>
        </p:nvSpPr>
        <p:spPr/>
        <p:txBody>
          <a:bodyPr/>
          <a:lstStyle/>
          <a:p>
            <a:r>
              <a:rPr lang="en-US" dirty="0" smtClean="0">
                <a:solidFill>
                  <a:srgbClr val="000000"/>
                </a:solidFill>
              </a:rPr>
              <a:t>© 2007 Microsoft Corporation. All rights reserved</a:t>
            </a:r>
            <a:r>
              <a:rPr lang="en-US" smtClean="0">
                <a:solidFill>
                  <a:srgbClr val="000000"/>
                </a:solidFill>
              </a:rPr>
              <a:t>. Microsoft, Windows, </a:t>
            </a:r>
            <a:r>
              <a:rPr lang="en-US" dirty="0" smtClean="0">
                <a:solidFill>
                  <a:srgbClr val="000000"/>
                </a:solidFill>
              </a:rPr>
              <a:t>Windows Vista and other product names are or may be registered trademarks and/or trademarks in the U.S. and/or other countries.</a:t>
            </a:r>
          </a:p>
          <a:p>
            <a:r>
              <a:rPr lang="en-US" dirty="0" smtClean="0">
                <a:solidFill>
                  <a:srgbClr val="000000"/>
                </a:solidFill>
              </a:rPr>
              <a:t>The information herein is for informational purposes only and represents the current view of Microsoft Corporation as of the date of this presentation.  Because Microsoft must respond to changing </a:t>
            </a:r>
            <a:r>
              <a:rPr lang="en-US" smtClean="0">
                <a:solidFill>
                  <a:srgbClr val="000000"/>
                </a:solidFill>
              </a:rPr>
              <a:t>market conditions, </a:t>
            </a:r>
            <a:r>
              <a:rPr lang="en-US" dirty="0" smtClean="0">
                <a:solidFill>
                  <a:srgbClr val="000000"/>
                </a:solidFill>
              </a:rPr>
              <a:t>it should not be interpreted to be a commitment on the part </a:t>
            </a:r>
            <a:r>
              <a:rPr lang="en-US" smtClean="0">
                <a:solidFill>
                  <a:srgbClr val="000000"/>
                </a:solidFill>
              </a:rPr>
              <a:t>of Microsoft, </a:t>
            </a:r>
            <a:r>
              <a:rPr lang="en-US" dirty="0" smtClean="0">
                <a:solidFill>
                  <a:srgbClr val="000000"/>
                </a:solidFill>
              </a:rPr>
              <a:t>and Microsoft cannot guarantee the accuracy of any information provided after the date of this presentation.  </a:t>
            </a:r>
            <a:br>
              <a:rPr lang="en-US" dirty="0" smtClean="0">
                <a:solidFill>
                  <a:srgbClr val="000000"/>
                </a:solidFill>
              </a:rPr>
            </a:br>
            <a:r>
              <a:rPr lang="en-US" dirty="0" smtClean="0">
                <a:solidFill>
                  <a:srgbClr val="000000"/>
                </a:solidFill>
              </a:rPr>
              <a:t>MICROSOFT MAKES </a:t>
            </a:r>
            <a:r>
              <a:rPr lang="en-US" smtClean="0">
                <a:solidFill>
                  <a:srgbClr val="000000"/>
                </a:solidFill>
              </a:rPr>
              <a:t>NO WARRANTIES, EXPRESS, </a:t>
            </a:r>
            <a:r>
              <a:rPr lang="en-US" dirty="0" smtClean="0">
                <a:solidFill>
                  <a:srgbClr val="000000"/>
                </a:solidFill>
              </a:rPr>
              <a:t>IMPLIED </a:t>
            </a:r>
            <a:r>
              <a:rPr lang="en-US" smtClean="0">
                <a:solidFill>
                  <a:srgbClr val="000000"/>
                </a:solidFill>
              </a:rPr>
              <a:t>OR STATUTORY, </a:t>
            </a:r>
            <a:r>
              <a:rPr lang="en-US" dirty="0" smtClean="0">
                <a:solidFill>
                  <a:srgbClr val="000000"/>
                </a:solidFill>
              </a:rPr>
              <a:t>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43</a:t>
            </a:fld>
            <a:endParaRPr lang="en-US" dirty="0"/>
          </a:p>
        </p:txBody>
      </p:sp>
    </p:spTree>
    <p:extLst>
      <p:ext uri="{BB962C8B-B14F-4D97-AF65-F5344CB8AC3E}">
        <p14:creationId xmlns:p14="http://schemas.microsoft.com/office/powerpoint/2010/main" val="13233999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1/30/17 5:47 PM</a:t>
            </a:fld>
            <a:endParaRPr lang="en-US"/>
          </a:p>
        </p:txBody>
      </p:sp>
      <p:sp>
        <p:nvSpPr>
          <p:cNvPr id="6" name="Footer Placeholder 5"/>
          <p:cNvSpPr>
            <a:spLocks noGrp="1"/>
          </p:cNvSpPr>
          <p:nvPr>
            <p:ph type="ftr" sz="quarter" idx="12"/>
          </p:nvPr>
        </p:nvSpPr>
        <p:spPr/>
        <p:txBody>
          <a:bodyPr/>
          <a:lstStyle/>
          <a:p>
            <a:r>
              <a:rPr lang="en-US" dirty="0" smtClean="0">
                <a:solidFill>
                  <a:srgbClr val="000000"/>
                </a:solidFill>
              </a:rPr>
              <a:t>© 2007 Microsoft Corporation. All rights reserved</a:t>
            </a:r>
            <a:r>
              <a:rPr lang="en-US" smtClean="0">
                <a:solidFill>
                  <a:srgbClr val="000000"/>
                </a:solidFill>
              </a:rPr>
              <a:t>. Microsoft, Windows, </a:t>
            </a:r>
            <a:r>
              <a:rPr lang="en-US" dirty="0" smtClean="0">
                <a:solidFill>
                  <a:srgbClr val="000000"/>
                </a:solidFill>
              </a:rPr>
              <a:t>Windows Vista and other product names are or may be registered trademarks and/or trademarks in the U.S. and/or other countries.</a:t>
            </a:r>
          </a:p>
          <a:p>
            <a:r>
              <a:rPr lang="en-US" dirty="0" smtClean="0">
                <a:solidFill>
                  <a:srgbClr val="000000"/>
                </a:solidFill>
              </a:rPr>
              <a:t>The information herein is for informational purposes only and represents the current view of Microsoft Corporation as of the date of this presentation.  Because Microsoft must respond to changing </a:t>
            </a:r>
            <a:r>
              <a:rPr lang="en-US" smtClean="0">
                <a:solidFill>
                  <a:srgbClr val="000000"/>
                </a:solidFill>
              </a:rPr>
              <a:t>market conditions, </a:t>
            </a:r>
            <a:r>
              <a:rPr lang="en-US" dirty="0" smtClean="0">
                <a:solidFill>
                  <a:srgbClr val="000000"/>
                </a:solidFill>
              </a:rPr>
              <a:t>it should not be interpreted to be a commitment on the part </a:t>
            </a:r>
            <a:r>
              <a:rPr lang="en-US" smtClean="0">
                <a:solidFill>
                  <a:srgbClr val="000000"/>
                </a:solidFill>
              </a:rPr>
              <a:t>of Microsoft, </a:t>
            </a:r>
            <a:r>
              <a:rPr lang="en-US" dirty="0" smtClean="0">
                <a:solidFill>
                  <a:srgbClr val="000000"/>
                </a:solidFill>
              </a:rPr>
              <a:t>and Microsoft cannot guarantee the accuracy of any information provided after the date of this presentation.  </a:t>
            </a:r>
            <a:br>
              <a:rPr lang="en-US" dirty="0" smtClean="0">
                <a:solidFill>
                  <a:srgbClr val="000000"/>
                </a:solidFill>
              </a:rPr>
            </a:br>
            <a:r>
              <a:rPr lang="en-US" dirty="0" smtClean="0">
                <a:solidFill>
                  <a:srgbClr val="000000"/>
                </a:solidFill>
              </a:rPr>
              <a:t>MICROSOFT MAKES </a:t>
            </a:r>
            <a:r>
              <a:rPr lang="en-US" smtClean="0">
                <a:solidFill>
                  <a:srgbClr val="000000"/>
                </a:solidFill>
              </a:rPr>
              <a:t>NO WARRANTIES, EXPRESS, </a:t>
            </a:r>
            <a:r>
              <a:rPr lang="en-US" dirty="0" smtClean="0">
                <a:solidFill>
                  <a:srgbClr val="000000"/>
                </a:solidFill>
              </a:rPr>
              <a:t>IMPLIED </a:t>
            </a:r>
            <a:r>
              <a:rPr lang="en-US" smtClean="0">
                <a:solidFill>
                  <a:srgbClr val="000000"/>
                </a:solidFill>
              </a:rPr>
              <a:t>OR STATUTORY, </a:t>
            </a:r>
            <a:r>
              <a:rPr lang="en-US" dirty="0" smtClean="0">
                <a:solidFill>
                  <a:srgbClr val="000000"/>
                </a:solidFill>
              </a:rPr>
              <a:t>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44</a:t>
            </a:fld>
            <a:endParaRPr lang="en-US" dirty="0"/>
          </a:p>
        </p:txBody>
      </p:sp>
    </p:spTree>
    <p:extLst>
      <p:ext uri="{BB962C8B-B14F-4D97-AF65-F5344CB8AC3E}">
        <p14:creationId xmlns:p14="http://schemas.microsoft.com/office/powerpoint/2010/main" val="1660391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row</a:t>
            </a:r>
            <a:r>
              <a:rPr lang="en-US" baseline="0" dirty="0" smtClean="0"/>
              <a:t> represents one taxi, each pixel is one minute and 60 minutes, 12 hours a day.</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6</a:t>
            </a:fld>
            <a:endParaRPr lang="en-US"/>
          </a:p>
        </p:txBody>
      </p:sp>
    </p:spTree>
    <p:extLst>
      <p:ext uri="{BB962C8B-B14F-4D97-AF65-F5344CB8AC3E}">
        <p14:creationId xmlns:p14="http://schemas.microsoft.com/office/powerpoint/2010/main" val="17650805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a:ln/>
        </p:spPr>
      </p:sp>
      <p:sp>
        <p:nvSpPr>
          <p:cNvPr id="20483" name="Notes Placeholder 2"/>
          <p:cNvSpPr>
            <a:spLocks noGrp="1"/>
          </p:cNvSpPr>
          <p:nvPr>
            <p:ph type="body" idx="1"/>
          </p:nvPr>
        </p:nvSpPr>
        <p:spPr>
          <a:noFill/>
          <a:extLst>
            <a:ext uri="{91240B29-F687-4F45-9708-019B960494DF}">
              <a14:hiddenLine xmlns:a14="http://schemas.microsoft.com/office/drawing/2010/main" w="9525">
                <a:solidFill>
                  <a:srgbClr val="3465A4"/>
                </a:solidFill>
                <a:miter lim="800000"/>
                <a:headEnd/>
                <a:tailEnd/>
              </a14:hiddenLine>
            </a:ext>
          </a:extLst>
        </p:spPr>
        <p:txBody>
          <a:bodyPr/>
          <a:lstStyle/>
          <a:p>
            <a:endParaRPr lang="en-US" altLang="en-US" smtClean="0"/>
          </a:p>
        </p:txBody>
      </p:sp>
      <p:sp>
        <p:nvSpPr>
          <p:cNvPr id="20484" name="Slide Number Placeholder 3"/>
          <p:cNvSpPr>
            <a:spLocks noGrp="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fld id="{0C64889B-A0F8-42D9-BE3A-C59CE6FE44D1}" type="slidenum">
              <a:rPr lang="en-US" altLang="en-US" smtClean="0">
                <a:solidFill>
                  <a:srgbClr val="000000"/>
                </a:solidFill>
                <a:latin typeface="Calibri" panose="020F0502020204030204" pitchFamily="34" charset="0"/>
              </a:rPr>
              <a:pPr/>
              <a:t>45</a:t>
            </a:fld>
            <a:endParaRPr lang="en-US" alt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40869846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1/30/17 5:47 PM</a:t>
            </a:fld>
            <a:endParaRPr lang="en-US"/>
          </a:p>
        </p:txBody>
      </p:sp>
      <p:sp>
        <p:nvSpPr>
          <p:cNvPr id="6" name="Footer Placeholder 5"/>
          <p:cNvSpPr>
            <a:spLocks noGrp="1"/>
          </p:cNvSpPr>
          <p:nvPr>
            <p:ph type="ftr" sz="quarter" idx="12"/>
          </p:nvPr>
        </p:nvSpPr>
        <p:spPr/>
        <p:txBody>
          <a:bodyPr/>
          <a:lstStyle/>
          <a:p>
            <a:r>
              <a:rPr lang="en-US" dirty="0" smtClean="0">
                <a:solidFill>
                  <a:srgbClr val="000000"/>
                </a:solidFill>
              </a:rPr>
              <a:t>© 2007 Microsoft Corporation. All rights reserved</a:t>
            </a:r>
            <a:r>
              <a:rPr lang="en-US" smtClean="0">
                <a:solidFill>
                  <a:srgbClr val="000000"/>
                </a:solidFill>
              </a:rPr>
              <a:t>. Microsoft, Windows, </a:t>
            </a:r>
            <a:r>
              <a:rPr lang="en-US" dirty="0" smtClean="0">
                <a:solidFill>
                  <a:srgbClr val="000000"/>
                </a:solidFill>
              </a:rPr>
              <a:t>Windows Vista and other product names are or may be registered trademarks and/or trademarks in the U.S. and/or other countries.</a:t>
            </a:r>
          </a:p>
          <a:p>
            <a:r>
              <a:rPr lang="en-US" dirty="0" smtClean="0">
                <a:solidFill>
                  <a:srgbClr val="000000"/>
                </a:solidFill>
              </a:rPr>
              <a:t>The information herein is for informational purposes only and represents the current view of Microsoft Corporation as of the date of this presentation.  Because Microsoft must respond to changing </a:t>
            </a:r>
            <a:r>
              <a:rPr lang="en-US" smtClean="0">
                <a:solidFill>
                  <a:srgbClr val="000000"/>
                </a:solidFill>
              </a:rPr>
              <a:t>market conditions, </a:t>
            </a:r>
            <a:r>
              <a:rPr lang="en-US" dirty="0" smtClean="0">
                <a:solidFill>
                  <a:srgbClr val="000000"/>
                </a:solidFill>
              </a:rPr>
              <a:t>it should not be interpreted to be a commitment on the part </a:t>
            </a:r>
            <a:r>
              <a:rPr lang="en-US" smtClean="0">
                <a:solidFill>
                  <a:srgbClr val="000000"/>
                </a:solidFill>
              </a:rPr>
              <a:t>of Microsoft, </a:t>
            </a:r>
            <a:r>
              <a:rPr lang="en-US" dirty="0" smtClean="0">
                <a:solidFill>
                  <a:srgbClr val="000000"/>
                </a:solidFill>
              </a:rPr>
              <a:t>and Microsoft cannot guarantee the accuracy of any information provided after the date of this presentation.  </a:t>
            </a:r>
            <a:br>
              <a:rPr lang="en-US" dirty="0" smtClean="0">
                <a:solidFill>
                  <a:srgbClr val="000000"/>
                </a:solidFill>
              </a:rPr>
            </a:br>
            <a:r>
              <a:rPr lang="en-US" dirty="0" smtClean="0">
                <a:solidFill>
                  <a:srgbClr val="000000"/>
                </a:solidFill>
              </a:rPr>
              <a:t>MICROSOFT MAKES </a:t>
            </a:r>
            <a:r>
              <a:rPr lang="en-US" smtClean="0">
                <a:solidFill>
                  <a:srgbClr val="000000"/>
                </a:solidFill>
              </a:rPr>
              <a:t>NO WARRANTIES, EXPRESS, </a:t>
            </a:r>
            <a:r>
              <a:rPr lang="en-US" dirty="0" smtClean="0">
                <a:solidFill>
                  <a:srgbClr val="000000"/>
                </a:solidFill>
              </a:rPr>
              <a:t>IMPLIED </a:t>
            </a:r>
            <a:r>
              <a:rPr lang="en-US" smtClean="0">
                <a:solidFill>
                  <a:srgbClr val="000000"/>
                </a:solidFill>
              </a:rPr>
              <a:t>OR STATUTORY, </a:t>
            </a:r>
            <a:r>
              <a:rPr lang="en-US" dirty="0" smtClean="0">
                <a:solidFill>
                  <a:srgbClr val="000000"/>
                </a:solidFill>
              </a:rPr>
              <a:t>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48</a:t>
            </a:fld>
            <a:endParaRPr lang="en-US" dirty="0"/>
          </a:p>
        </p:txBody>
      </p:sp>
    </p:spTree>
    <p:extLst>
      <p:ext uri="{BB962C8B-B14F-4D97-AF65-F5344CB8AC3E}">
        <p14:creationId xmlns:p14="http://schemas.microsoft.com/office/powerpoint/2010/main" val="40933812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1/30/17 5:47 PM</a:t>
            </a:fld>
            <a:endParaRPr lang="en-US"/>
          </a:p>
        </p:txBody>
      </p:sp>
      <p:sp>
        <p:nvSpPr>
          <p:cNvPr id="6" name="Footer Placeholder 5"/>
          <p:cNvSpPr>
            <a:spLocks noGrp="1"/>
          </p:cNvSpPr>
          <p:nvPr>
            <p:ph type="ftr" sz="quarter" idx="12"/>
          </p:nvPr>
        </p:nvSpPr>
        <p:spPr/>
        <p:txBody>
          <a:bodyPr/>
          <a:lstStyle/>
          <a:p>
            <a:r>
              <a:rPr lang="en-US" dirty="0" smtClean="0">
                <a:solidFill>
                  <a:srgbClr val="000000"/>
                </a:solidFill>
              </a:rPr>
              <a:t>© 2007 Microsoft Corporation. All rights reserved</a:t>
            </a:r>
            <a:r>
              <a:rPr lang="en-US" smtClean="0">
                <a:solidFill>
                  <a:srgbClr val="000000"/>
                </a:solidFill>
              </a:rPr>
              <a:t>. Microsoft, Windows, </a:t>
            </a:r>
            <a:r>
              <a:rPr lang="en-US" dirty="0" smtClean="0">
                <a:solidFill>
                  <a:srgbClr val="000000"/>
                </a:solidFill>
              </a:rPr>
              <a:t>Windows Vista and other product names are or may be registered trademarks and/or trademarks in the U.S. and/or other countries.</a:t>
            </a:r>
          </a:p>
          <a:p>
            <a:r>
              <a:rPr lang="en-US" dirty="0" smtClean="0">
                <a:solidFill>
                  <a:srgbClr val="000000"/>
                </a:solidFill>
              </a:rPr>
              <a:t>The information herein is for informational purposes only and represents the current view of Microsoft Corporation as of the date of this presentation.  Because Microsoft must respond to changing </a:t>
            </a:r>
            <a:r>
              <a:rPr lang="en-US" smtClean="0">
                <a:solidFill>
                  <a:srgbClr val="000000"/>
                </a:solidFill>
              </a:rPr>
              <a:t>market conditions, </a:t>
            </a:r>
            <a:r>
              <a:rPr lang="en-US" dirty="0" smtClean="0">
                <a:solidFill>
                  <a:srgbClr val="000000"/>
                </a:solidFill>
              </a:rPr>
              <a:t>it should not be interpreted to be a commitment on the part </a:t>
            </a:r>
            <a:r>
              <a:rPr lang="en-US" smtClean="0">
                <a:solidFill>
                  <a:srgbClr val="000000"/>
                </a:solidFill>
              </a:rPr>
              <a:t>of Microsoft, </a:t>
            </a:r>
            <a:r>
              <a:rPr lang="en-US" dirty="0" smtClean="0">
                <a:solidFill>
                  <a:srgbClr val="000000"/>
                </a:solidFill>
              </a:rPr>
              <a:t>and Microsoft cannot guarantee the accuracy of any information provided after the date of this presentation.  </a:t>
            </a:r>
            <a:br>
              <a:rPr lang="en-US" dirty="0" smtClean="0">
                <a:solidFill>
                  <a:srgbClr val="000000"/>
                </a:solidFill>
              </a:rPr>
            </a:br>
            <a:r>
              <a:rPr lang="en-US" dirty="0" smtClean="0">
                <a:solidFill>
                  <a:srgbClr val="000000"/>
                </a:solidFill>
              </a:rPr>
              <a:t>MICROSOFT MAKES </a:t>
            </a:r>
            <a:r>
              <a:rPr lang="en-US" smtClean="0">
                <a:solidFill>
                  <a:srgbClr val="000000"/>
                </a:solidFill>
              </a:rPr>
              <a:t>NO WARRANTIES, EXPRESS, </a:t>
            </a:r>
            <a:r>
              <a:rPr lang="en-US" dirty="0" smtClean="0">
                <a:solidFill>
                  <a:srgbClr val="000000"/>
                </a:solidFill>
              </a:rPr>
              <a:t>IMPLIED </a:t>
            </a:r>
            <a:r>
              <a:rPr lang="en-US" smtClean="0">
                <a:solidFill>
                  <a:srgbClr val="000000"/>
                </a:solidFill>
              </a:rPr>
              <a:t>OR STATUTORY, </a:t>
            </a:r>
            <a:r>
              <a:rPr lang="en-US" dirty="0" smtClean="0">
                <a:solidFill>
                  <a:srgbClr val="000000"/>
                </a:solidFill>
              </a:rPr>
              <a:t>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49</a:t>
            </a:fld>
            <a:endParaRPr lang="en-US" dirty="0"/>
          </a:p>
        </p:txBody>
      </p:sp>
    </p:spTree>
    <p:extLst>
      <p:ext uri="{BB962C8B-B14F-4D97-AF65-F5344CB8AC3E}">
        <p14:creationId xmlns:p14="http://schemas.microsoft.com/office/powerpoint/2010/main" val="35575752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1/30/17 5:47 PM</a:t>
            </a:fld>
            <a:endParaRPr lang="en-US"/>
          </a:p>
        </p:txBody>
      </p:sp>
      <p:sp>
        <p:nvSpPr>
          <p:cNvPr id="6" name="Footer Placeholder 5"/>
          <p:cNvSpPr>
            <a:spLocks noGrp="1"/>
          </p:cNvSpPr>
          <p:nvPr>
            <p:ph type="ftr" sz="quarter" idx="12"/>
          </p:nvPr>
        </p:nvSpPr>
        <p:spPr/>
        <p:txBody>
          <a:bodyPr/>
          <a:lstStyle/>
          <a:p>
            <a:r>
              <a:rPr lang="en-US" dirty="0" smtClean="0">
                <a:solidFill>
                  <a:srgbClr val="000000"/>
                </a:solidFill>
              </a:rPr>
              <a:t>© 2007 Microsoft Corporation. All rights reserved</a:t>
            </a:r>
            <a:r>
              <a:rPr lang="en-US" smtClean="0">
                <a:solidFill>
                  <a:srgbClr val="000000"/>
                </a:solidFill>
              </a:rPr>
              <a:t>. Microsoft, Windows, </a:t>
            </a:r>
            <a:r>
              <a:rPr lang="en-US" dirty="0" smtClean="0">
                <a:solidFill>
                  <a:srgbClr val="000000"/>
                </a:solidFill>
              </a:rPr>
              <a:t>Windows Vista and other product names are or may be registered trademarks and/or trademarks in the U.S. and/or other countries.</a:t>
            </a:r>
          </a:p>
          <a:p>
            <a:r>
              <a:rPr lang="en-US" dirty="0" smtClean="0">
                <a:solidFill>
                  <a:srgbClr val="000000"/>
                </a:solidFill>
              </a:rPr>
              <a:t>The information herein is for informational purposes only and represents the current view of Microsoft Corporation as of the date of this presentation.  Because Microsoft must respond to changing </a:t>
            </a:r>
            <a:r>
              <a:rPr lang="en-US" smtClean="0">
                <a:solidFill>
                  <a:srgbClr val="000000"/>
                </a:solidFill>
              </a:rPr>
              <a:t>market conditions, </a:t>
            </a:r>
            <a:r>
              <a:rPr lang="en-US" dirty="0" smtClean="0">
                <a:solidFill>
                  <a:srgbClr val="000000"/>
                </a:solidFill>
              </a:rPr>
              <a:t>it should not be interpreted to be a commitment on the part </a:t>
            </a:r>
            <a:r>
              <a:rPr lang="en-US" smtClean="0">
                <a:solidFill>
                  <a:srgbClr val="000000"/>
                </a:solidFill>
              </a:rPr>
              <a:t>of Microsoft, </a:t>
            </a:r>
            <a:r>
              <a:rPr lang="en-US" dirty="0" smtClean="0">
                <a:solidFill>
                  <a:srgbClr val="000000"/>
                </a:solidFill>
              </a:rPr>
              <a:t>and Microsoft cannot guarantee the accuracy of any information provided after the date of this presentation.  </a:t>
            </a:r>
            <a:br>
              <a:rPr lang="en-US" dirty="0" smtClean="0">
                <a:solidFill>
                  <a:srgbClr val="000000"/>
                </a:solidFill>
              </a:rPr>
            </a:br>
            <a:r>
              <a:rPr lang="en-US" dirty="0" smtClean="0">
                <a:solidFill>
                  <a:srgbClr val="000000"/>
                </a:solidFill>
              </a:rPr>
              <a:t>MICROSOFT MAKES </a:t>
            </a:r>
            <a:r>
              <a:rPr lang="en-US" smtClean="0">
                <a:solidFill>
                  <a:srgbClr val="000000"/>
                </a:solidFill>
              </a:rPr>
              <a:t>NO WARRANTIES, EXPRESS, </a:t>
            </a:r>
            <a:r>
              <a:rPr lang="en-US" dirty="0" smtClean="0">
                <a:solidFill>
                  <a:srgbClr val="000000"/>
                </a:solidFill>
              </a:rPr>
              <a:t>IMPLIED </a:t>
            </a:r>
            <a:r>
              <a:rPr lang="en-US" smtClean="0">
                <a:solidFill>
                  <a:srgbClr val="000000"/>
                </a:solidFill>
              </a:rPr>
              <a:t>OR STATUTORY, </a:t>
            </a:r>
            <a:r>
              <a:rPr lang="en-US" dirty="0" smtClean="0">
                <a:solidFill>
                  <a:srgbClr val="000000"/>
                </a:solidFill>
              </a:rPr>
              <a:t>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50</a:t>
            </a:fld>
            <a:endParaRPr lang="en-US" dirty="0"/>
          </a:p>
        </p:txBody>
      </p:sp>
    </p:spTree>
    <p:extLst>
      <p:ext uri="{BB962C8B-B14F-4D97-AF65-F5344CB8AC3E}">
        <p14:creationId xmlns:p14="http://schemas.microsoft.com/office/powerpoint/2010/main" val="33476201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1/30/17 5:47 PM</a:t>
            </a:fld>
            <a:endParaRPr lang="en-US"/>
          </a:p>
        </p:txBody>
      </p:sp>
      <p:sp>
        <p:nvSpPr>
          <p:cNvPr id="6" name="Footer Placeholder 5"/>
          <p:cNvSpPr>
            <a:spLocks noGrp="1"/>
          </p:cNvSpPr>
          <p:nvPr>
            <p:ph type="ftr" sz="quarter" idx="12"/>
          </p:nvPr>
        </p:nvSpPr>
        <p:spPr/>
        <p:txBody>
          <a:bodyPr/>
          <a:lstStyle/>
          <a:p>
            <a:r>
              <a:rPr lang="en-US" dirty="0" smtClean="0">
                <a:solidFill>
                  <a:srgbClr val="000000"/>
                </a:solidFill>
              </a:rPr>
              <a:t>© 2007 Microsoft Corporation. All rights reserved</a:t>
            </a:r>
            <a:r>
              <a:rPr lang="en-US" smtClean="0">
                <a:solidFill>
                  <a:srgbClr val="000000"/>
                </a:solidFill>
              </a:rPr>
              <a:t>. Microsoft, Windows, </a:t>
            </a:r>
            <a:r>
              <a:rPr lang="en-US" dirty="0" smtClean="0">
                <a:solidFill>
                  <a:srgbClr val="000000"/>
                </a:solidFill>
              </a:rPr>
              <a:t>Windows Vista and other product names are or may be registered trademarks and/or trademarks in the U.S. and/or other countries.</a:t>
            </a:r>
          </a:p>
          <a:p>
            <a:r>
              <a:rPr lang="en-US" dirty="0" smtClean="0">
                <a:solidFill>
                  <a:srgbClr val="000000"/>
                </a:solidFill>
              </a:rPr>
              <a:t>The information herein is for informational purposes only and represents the current view of Microsoft Corporation as of the date of this presentation.  Because Microsoft must respond to changing </a:t>
            </a:r>
            <a:r>
              <a:rPr lang="en-US" smtClean="0">
                <a:solidFill>
                  <a:srgbClr val="000000"/>
                </a:solidFill>
              </a:rPr>
              <a:t>market conditions, </a:t>
            </a:r>
            <a:r>
              <a:rPr lang="en-US" dirty="0" smtClean="0">
                <a:solidFill>
                  <a:srgbClr val="000000"/>
                </a:solidFill>
              </a:rPr>
              <a:t>it should not be interpreted to be a commitment on the part </a:t>
            </a:r>
            <a:r>
              <a:rPr lang="en-US" smtClean="0">
                <a:solidFill>
                  <a:srgbClr val="000000"/>
                </a:solidFill>
              </a:rPr>
              <a:t>of Microsoft, </a:t>
            </a:r>
            <a:r>
              <a:rPr lang="en-US" dirty="0" smtClean="0">
                <a:solidFill>
                  <a:srgbClr val="000000"/>
                </a:solidFill>
              </a:rPr>
              <a:t>and Microsoft cannot guarantee the accuracy of any information provided after the date of this presentation.  </a:t>
            </a:r>
            <a:br>
              <a:rPr lang="en-US" dirty="0" smtClean="0">
                <a:solidFill>
                  <a:srgbClr val="000000"/>
                </a:solidFill>
              </a:rPr>
            </a:br>
            <a:r>
              <a:rPr lang="en-US" dirty="0" smtClean="0">
                <a:solidFill>
                  <a:srgbClr val="000000"/>
                </a:solidFill>
              </a:rPr>
              <a:t>MICROSOFT MAKES </a:t>
            </a:r>
            <a:r>
              <a:rPr lang="en-US" smtClean="0">
                <a:solidFill>
                  <a:srgbClr val="000000"/>
                </a:solidFill>
              </a:rPr>
              <a:t>NO WARRANTIES, EXPRESS, </a:t>
            </a:r>
            <a:r>
              <a:rPr lang="en-US" dirty="0" smtClean="0">
                <a:solidFill>
                  <a:srgbClr val="000000"/>
                </a:solidFill>
              </a:rPr>
              <a:t>IMPLIED </a:t>
            </a:r>
            <a:r>
              <a:rPr lang="en-US" smtClean="0">
                <a:solidFill>
                  <a:srgbClr val="000000"/>
                </a:solidFill>
              </a:rPr>
              <a:t>OR STATUTORY, </a:t>
            </a:r>
            <a:r>
              <a:rPr lang="en-US" dirty="0" smtClean="0">
                <a:solidFill>
                  <a:srgbClr val="000000"/>
                </a:solidFill>
              </a:rPr>
              <a:t>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51</a:t>
            </a:fld>
            <a:endParaRPr lang="en-US" dirty="0"/>
          </a:p>
        </p:txBody>
      </p:sp>
    </p:spTree>
    <p:extLst>
      <p:ext uri="{BB962C8B-B14F-4D97-AF65-F5344CB8AC3E}">
        <p14:creationId xmlns:p14="http://schemas.microsoft.com/office/powerpoint/2010/main" val="15297681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1/30/17 5:47 PM</a:t>
            </a:fld>
            <a:endParaRPr lang="en-US"/>
          </a:p>
        </p:txBody>
      </p:sp>
      <p:sp>
        <p:nvSpPr>
          <p:cNvPr id="6" name="Footer Placeholder 5"/>
          <p:cNvSpPr>
            <a:spLocks noGrp="1"/>
          </p:cNvSpPr>
          <p:nvPr>
            <p:ph type="ftr" sz="quarter" idx="12"/>
          </p:nvPr>
        </p:nvSpPr>
        <p:spPr/>
        <p:txBody>
          <a:bodyPr/>
          <a:lstStyle/>
          <a:p>
            <a:r>
              <a:rPr lang="en-US" dirty="0" smtClean="0">
                <a:solidFill>
                  <a:srgbClr val="000000"/>
                </a:solidFill>
              </a:rPr>
              <a:t>© 2007 Microsoft Corporation. All rights reserved</a:t>
            </a:r>
            <a:r>
              <a:rPr lang="en-US" smtClean="0">
                <a:solidFill>
                  <a:srgbClr val="000000"/>
                </a:solidFill>
              </a:rPr>
              <a:t>. Microsoft, Windows, </a:t>
            </a:r>
            <a:r>
              <a:rPr lang="en-US" dirty="0" smtClean="0">
                <a:solidFill>
                  <a:srgbClr val="000000"/>
                </a:solidFill>
              </a:rPr>
              <a:t>Windows Vista and other product names are or may be registered trademarks and/or trademarks in the U.S. and/or other countries.</a:t>
            </a:r>
          </a:p>
          <a:p>
            <a:r>
              <a:rPr lang="en-US" dirty="0" smtClean="0">
                <a:solidFill>
                  <a:srgbClr val="000000"/>
                </a:solidFill>
              </a:rPr>
              <a:t>The information herein is for informational purposes only and represents the current view of Microsoft Corporation as of the date of this presentation.  Because Microsoft must respond to changing </a:t>
            </a:r>
            <a:r>
              <a:rPr lang="en-US" smtClean="0">
                <a:solidFill>
                  <a:srgbClr val="000000"/>
                </a:solidFill>
              </a:rPr>
              <a:t>market conditions, </a:t>
            </a:r>
            <a:r>
              <a:rPr lang="en-US" dirty="0" smtClean="0">
                <a:solidFill>
                  <a:srgbClr val="000000"/>
                </a:solidFill>
              </a:rPr>
              <a:t>it should not be interpreted to be a commitment on the part </a:t>
            </a:r>
            <a:r>
              <a:rPr lang="en-US" smtClean="0">
                <a:solidFill>
                  <a:srgbClr val="000000"/>
                </a:solidFill>
              </a:rPr>
              <a:t>of Microsoft, </a:t>
            </a:r>
            <a:r>
              <a:rPr lang="en-US" dirty="0" smtClean="0">
                <a:solidFill>
                  <a:srgbClr val="000000"/>
                </a:solidFill>
              </a:rPr>
              <a:t>and Microsoft cannot guarantee the accuracy of any information provided after the date of this presentation.  </a:t>
            </a:r>
            <a:br>
              <a:rPr lang="en-US" dirty="0" smtClean="0">
                <a:solidFill>
                  <a:srgbClr val="000000"/>
                </a:solidFill>
              </a:rPr>
            </a:br>
            <a:r>
              <a:rPr lang="en-US" dirty="0" smtClean="0">
                <a:solidFill>
                  <a:srgbClr val="000000"/>
                </a:solidFill>
              </a:rPr>
              <a:t>MICROSOFT MAKES </a:t>
            </a:r>
            <a:r>
              <a:rPr lang="en-US" smtClean="0">
                <a:solidFill>
                  <a:srgbClr val="000000"/>
                </a:solidFill>
              </a:rPr>
              <a:t>NO WARRANTIES, EXPRESS, </a:t>
            </a:r>
            <a:r>
              <a:rPr lang="en-US" dirty="0" smtClean="0">
                <a:solidFill>
                  <a:srgbClr val="000000"/>
                </a:solidFill>
              </a:rPr>
              <a:t>IMPLIED </a:t>
            </a:r>
            <a:r>
              <a:rPr lang="en-US" smtClean="0">
                <a:solidFill>
                  <a:srgbClr val="000000"/>
                </a:solidFill>
              </a:rPr>
              <a:t>OR STATUTORY, </a:t>
            </a:r>
            <a:r>
              <a:rPr lang="en-US" dirty="0" smtClean="0">
                <a:solidFill>
                  <a:srgbClr val="000000"/>
                </a:solidFill>
              </a:rPr>
              <a:t>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52</a:t>
            </a:fld>
            <a:endParaRPr lang="en-US" dirty="0"/>
          </a:p>
        </p:txBody>
      </p:sp>
    </p:spTree>
    <p:extLst>
      <p:ext uri="{BB962C8B-B14F-4D97-AF65-F5344CB8AC3E}">
        <p14:creationId xmlns:p14="http://schemas.microsoft.com/office/powerpoint/2010/main" val="29827980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1/30/17 5:47 PM</a:t>
            </a:fld>
            <a:endParaRPr lang="en-US"/>
          </a:p>
        </p:txBody>
      </p:sp>
      <p:sp>
        <p:nvSpPr>
          <p:cNvPr id="6" name="Footer Placeholder 5"/>
          <p:cNvSpPr>
            <a:spLocks noGrp="1"/>
          </p:cNvSpPr>
          <p:nvPr>
            <p:ph type="ftr" sz="quarter" idx="12"/>
          </p:nvPr>
        </p:nvSpPr>
        <p:spPr/>
        <p:txBody>
          <a:bodyPr/>
          <a:lstStyle/>
          <a:p>
            <a:r>
              <a:rPr lang="en-US" dirty="0" smtClean="0">
                <a:solidFill>
                  <a:srgbClr val="000000"/>
                </a:solidFill>
              </a:rPr>
              <a:t>© 2007 Microsoft Corporation. All rights reserved</a:t>
            </a:r>
            <a:r>
              <a:rPr lang="en-US" smtClean="0">
                <a:solidFill>
                  <a:srgbClr val="000000"/>
                </a:solidFill>
              </a:rPr>
              <a:t>. Microsoft, Windows, </a:t>
            </a:r>
            <a:r>
              <a:rPr lang="en-US" dirty="0" smtClean="0">
                <a:solidFill>
                  <a:srgbClr val="000000"/>
                </a:solidFill>
              </a:rPr>
              <a:t>Windows Vista and other product names are or may be registered trademarks and/or trademarks in the U.S. and/or other countries.</a:t>
            </a:r>
          </a:p>
          <a:p>
            <a:r>
              <a:rPr lang="en-US" dirty="0" smtClean="0">
                <a:solidFill>
                  <a:srgbClr val="000000"/>
                </a:solidFill>
              </a:rPr>
              <a:t>The information herein is for informational purposes only and represents the current view of Microsoft Corporation as of the date of this presentation.  Because Microsoft must respond to changing </a:t>
            </a:r>
            <a:r>
              <a:rPr lang="en-US" smtClean="0">
                <a:solidFill>
                  <a:srgbClr val="000000"/>
                </a:solidFill>
              </a:rPr>
              <a:t>market conditions, </a:t>
            </a:r>
            <a:r>
              <a:rPr lang="en-US" dirty="0" smtClean="0">
                <a:solidFill>
                  <a:srgbClr val="000000"/>
                </a:solidFill>
              </a:rPr>
              <a:t>it should not be interpreted to be a commitment on the part </a:t>
            </a:r>
            <a:r>
              <a:rPr lang="en-US" smtClean="0">
                <a:solidFill>
                  <a:srgbClr val="000000"/>
                </a:solidFill>
              </a:rPr>
              <a:t>of Microsoft, </a:t>
            </a:r>
            <a:r>
              <a:rPr lang="en-US" dirty="0" smtClean="0">
                <a:solidFill>
                  <a:srgbClr val="000000"/>
                </a:solidFill>
              </a:rPr>
              <a:t>and Microsoft cannot guarantee the accuracy of any information provided after the date of this presentation.  </a:t>
            </a:r>
            <a:br>
              <a:rPr lang="en-US" dirty="0" smtClean="0">
                <a:solidFill>
                  <a:srgbClr val="000000"/>
                </a:solidFill>
              </a:rPr>
            </a:br>
            <a:r>
              <a:rPr lang="en-US" dirty="0" smtClean="0">
                <a:solidFill>
                  <a:srgbClr val="000000"/>
                </a:solidFill>
              </a:rPr>
              <a:t>MICROSOFT MAKES </a:t>
            </a:r>
            <a:r>
              <a:rPr lang="en-US" smtClean="0">
                <a:solidFill>
                  <a:srgbClr val="000000"/>
                </a:solidFill>
              </a:rPr>
              <a:t>NO WARRANTIES, EXPRESS, </a:t>
            </a:r>
            <a:r>
              <a:rPr lang="en-US" dirty="0" smtClean="0">
                <a:solidFill>
                  <a:srgbClr val="000000"/>
                </a:solidFill>
              </a:rPr>
              <a:t>IMPLIED </a:t>
            </a:r>
            <a:r>
              <a:rPr lang="en-US" smtClean="0">
                <a:solidFill>
                  <a:srgbClr val="000000"/>
                </a:solidFill>
              </a:rPr>
              <a:t>OR STATUTORY, </a:t>
            </a:r>
            <a:r>
              <a:rPr lang="en-US" dirty="0" smtClean="0">
                <a:solidFill>
                  <a:srgbClr val="000000"/>
                </a:solidFill>
              </a:rPr>
              <a:t>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53</a:t>
            </a:fld>
            <a:endParaRPr lang="en-US" dirty="0"/>
          </a:p>
        </p:txBody>
      </p:sp>
    </p:spTree>
    <p:extLst>
      <p:ext uri="{BB962C8B-B14F-4D97-AF65-F5344CB8AC3E}">
        <p14:creationId xmlns:p14="http://schemas.microsoft.com/office/powerpoint/2010/main" val="1525786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1/30/17 5:47 PM</a:t>
            </a:fld>
            <a:endParaRPr lang="en-US"/>
          </a:p>
        </p:txBody>
      </p:sp>
      <p:sp>
        <p:nvSpPr>
          <p:cNvPr id="6" name="Footer Placeholder 5"/>
          <p:cNvSpPr>
            <a:spLocks noGrp="1"/>
          </p:cNvSpPr>
          <p:nvPr>
            <p:ph type="ftr" sz="quarter" idx="12"/>
          </p:nvPr>
        </p:nvSpPr>
        <p:spPr/>
        <p:txBody>
          <a:bodyPr/>
          <a:lstStyle/>
          <a:p>
            <a:r>
              <a:rPr lang="en-US" dirty="0" smtClean="0">
                <a:solidFill>
                  <a:srgbClr val="000000"/>
                </a:solidFill>
              </a:rPr>
              <a:t>© 2007 Microsoft Corporation. All rights reserved</a:t>
            </a:r>
            <a:r>
              <a:rPr lang="en-US" smtClean="0">
                <a:solidFill>
                  <a:srgbClr val="000000"/>
                </a:solidFill>
              </a:rPr>
              <a:t>. Microsoft, Windows, </a:t>
            </a:r>
            <a:r>
              <a:rPr lang="en-US" dirty="0" smtClean="0">
                <a:solidFill>
                  <a:srgbClr val="000000"/>
                </a:solidFill>
              </a:rPr>
              <a:t>Windows Vista and other product names are or may be registered trademarks and/or trademarks in the U.S. and/or other countries.</a:t>
            </a:r>
          </a:p>
          <a:p>
            <a:r>
              <a:rPr lang="en-US" dirty="0" smtClean="0">
                <a:solidFill>
                  <a:srgbClr val="000000"/>
                </a:solidFill>
              </a:rPr>
              <a:t>The information herein is for informational purposes only and represents the current view of Microsoft Corporation as of the date of this presentation.  Because Microsoft must respond to changing </a:t>
            </a:r>
            <a:r>
              <a:rPr lang="en-US" smtClean="0">
                <a:solidFill>
                  <a:srgbClr val="000000"/>
                </a:solidFill>
              </a:rPr>
              <a:t>market conditions, </a:t>
            </a:r>
            <a:r>
              <a:rPr lang="en-US" dirty="0" smtClean="0">
                <a:solidFill>
                  <a:srgbClr val="000000"/>
                </a:solidFill>
              </a:rPr>
              <a:t>it should not be interpreted to be a commitment on the part </a:t>
            </a:r>
            <a:r>
              <a:rPr lang="en-US" smtClean="0">
                <a:solidFill>
                  <a:srgbClr val="000000"/>
                </a:solidFill>
              </a:rPr>
              <a:t>of Microsoft, </a:t>
            </a:r>
            <a:r>
              <a:rPr lang="en-US" dirty="0" smtClean="0">
                <a:solidFill>
                  <a:srgbClr val="000000"/>
                </a:solidFill>
              </a:rPr>
              <a:t>and Microsoft cannot guarantee the accuracy of any information provided after the date of this presentation.  </a:t>
            </a:r>
            <a:br>
              <a:rPr lang="en-US" dirty="0" smtClean="0">
                <a:solidFill>
                  <a:srgbClr val="000000"/>
                </a:solidFill>
              </a:rPr>
            </a:br>
            <a:r>
              <a:rPr lang="en-US" dirty="0" smtClean="0">
                <a:solidFill>
                  <a:srgbClr val="000000"/>
                </a:solidFill>
              </a:rPr>
              <a:t>MICROSOFT MAKES </a:t>
            </a:r>
            <a:r>
              <a:rPr lang="en-US" smtClean="0">
                <a:solidFill>
                  <a:srgbClr val="000000"/>
                </a:solidFill>
              </a:rPr>
              <a:t>NO WARRANTIES, EXPRESS, </a:t>
            </a:r>
            <a:r>
              <a:rPr lang="en-US" dirty="0" smtClean="0">
                <a:solidFill>
                  <a:srgbClr val="000000"/>
                </a:solidFill>
              </a:rPr>
              <a:t>IMPLIED </a:t>
            </a:r>
            <a:r>
              <a:rPr lang="en-US" smtClean="0">
                <a:solidFill>
                  <a:srgbClr val="000000"/>
                </a:solidFill>
              </a:rPr>
              <a:t>OR STATUTORY, </a:t>
            </a:r>
            <a:r>
              <a:rPr lang="en-US" dirty="0" smtClean="0">
                <a:solidFill>
                  <a:srgbClr val="000000"/>
                </a:solidFill>
              </a:rPr>
              <a:t>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54</a:t>
            </a:fld>
            <a:endParaRPr lang="en-US" dirty="0"/>
          </a:p>
        </p:txBody>
      </p:sp>
    </p:spTree>
    <p:extLst>
      <p:ext uri="{BB962C8B-B14F-4D97-AF65-F5344CB8AC3E}">
        <p14:creationId xmlns:p14="http://schemas.microsoft.com/office/powerpoint/2010/main" val="28496073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1/30/17 5:47 PM</a:t>
            </a:fld>
            <a:endParaRPr lang="en-US"/>
          </a:p>
        </p:txBody>
      </p:sp>
      <p:sp>
        <p:nvSpPr>
          <p:cNvPr id="6" name="Footer Placeholder 5"/>
          <p:cNvSpPr>
            <a:spLocks noGrp="1"/>
          </p:cNvSpPr>
          <p:nvPr>
            <p:ph type="ftr" sz="quarter" idx="12"/>
          </p:nvPr>
        </p:nvSpPr>
        <p:spPr/>
        <p:txBody>
          <a:bodyPr/>
          <a:lstStyle/>
          <a:p>
            <a:r>
              <a:rPr lang="en-US" dirty="0" smtClean="0">
                <a:solidFill>
                  <a:srgbClr val="000000"/>
                </a:solidFill>
              </a:rPr>
              <a:t>© 2007 Microsoft Corporation. All rights reserved</a:t>
            </a:r>
            <a:r>
              <a:rPr lang="en-US" smtClean="0">
                <a:solidFill>
                  <a:srgbClr val="000000"/>
                </a:solidFill>
              </a:rPr>
              <a:t>. Microsoft, Windows, </a:t>
            </a:r>
            <a:r>
              <a:rPr lang="en-US" dirty="0" smtClean="0">
                <a:solidFill>
                  <a:srgbClr val="000000"/>
                </a:solidFill>
              </a:rPr>
              <a:t>Windows Vista and other product names are or may be registered trademarks and/or trademarks in the U.S. and/or other countries.</a:t>
            </a:r>
          </a:p>
          <a:p>
            <a:r>
              <a:rPr lang="en-US" dirty="0" smtClean="0">
                <a:solidFill>
                  <a:srgbClr val="000000"/>
                </a:solidFill>
              </a:rPr>
              <a:t>The information herein is for informational purposes only and represents the current view of Microsoft Corporation as of the date of this presentation.  Because Microsoft must respond to changing </a:t>
            </a:r>
            <a:r>
              <a:rPr lang="en-US" smtClean="0">
                <a:solidFill>
                  <a:srgbClr val="000000"/>
                </a:solidFill>
              </a:rPr>
              <a:t>market conditions, </a:t>
            </a:r>
            <a:r>
              <a:rPr lang="en-US" dirty="0" smtClean="0">
                <a:solidFill>
                  <a:srgbClr val="000000"/>
                </a:solidFill>
              </a:rPr>
              <a:t>it should not be interpreted to be a commitment on the part </a:t>
            </a:r>
            <a:r>
              <a:rPr lang="en-US" smtClean="0">
                <a:solidFill>
                  <a:srgbClr val="000000"/>
                </a:solidFill>
              </a:rPr>
              <a:t>of Microsoft, </a:t>
            </a:r>
            <a:r>
              <a:rPr lang="en-US" dirty="0" smtClean="0">
                <a:solidFill>
                  <a:srgbClr val="000000"/>
                </a:solidFill>
              </a:rPr>
              <a:t>and Microsoft cannot guarantee the accuracy of any information provided after the date of this presentation.  </a:t>
            </a:r>
            <a:br>
              <a:rPr lang="en-US" dirty="0" smtClean="0">
                <a:solidFill>
                  <a:srgbClr val="000000"/>
                </a:solidFill>
              </a:rPr>
            </a:br>
            <a:r>
              <a:rPr lang="en-US" dirty="0" smtClean="0">
                <a:solidFill>
                  <a:srgbClr val="000000"/>
                </a:solidFill>
              </a:rPr>
              <a:t>MICROSOFT MAKES </a:t>
            </a:r>
            <a:r>
              <a:rPr lang="en-US" smtClean="0">
                <a:solidFill>
                  <a:srgbClr val="000000"/>
                </a:solidFill>
              </a:rPr>
              <a:t>NO WARRANTIES, EXPRESS, </a:t>
            </a:r>
            <a:r>
              <a:rPr lang="en-US" dirty="0" smtClean="0">
                <a:solidFill>
                  <a:srgbClr val="000000"/>
                </a:solidFill>
              </a:rPr>
              <a:t>IMPLIED </a:t>
            </a:r>
            <a:r>
              <a:rPr lang="en-US" smtClean="0">
                <a:solidFill>
                  <a:srgbClr val="000000"/>
                </a:solidFill>
              </a:rPr>
              <a:t>OR STATUTORY, </a:t>
            </a:r>
            <a:r>
              <a:rPr lang="en-US" dirty="0" smtClean="0">
                <a:solidFill>
                  <a:srgbClr val="000000"/>
                </a:solidFill>
              </a:rPr>
              <a:t>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55</a:t>
            </a:fld>
            <a:endParaRPr lang="en-US" dirty="0"/>
          </a:p>
        </p:txBody>
      </p:sp>
    </p:spTree>
    <p:extLst>
      <p:ext uri="{BB962C8B-B14F-4D97-AF65-F5344CB8AC3E}">
        <p14:creationId xmlns:p14="http://schemas.microsoft.com/office/powerpoint/2010/main" val="35316985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1/30/17 5:47 PM</a:t>
            </a:fld>
            <a:endParaRPr lang="en-US"/>
          </a:p>
        </p:txBody>
      </p:sp>
      <p:sp>
        <p:nvSpPr>
          <p:cNvPr id="6" name="Footer Placeholder 5"/>
          <p:cNvSpPr>
            <a:spLocks noGrp="1"/>
          </p:cNvSpPr>
          <p:nvPr>
            <p:ph type="ftr" sz="quarter" idx="12"/>
          </p:nvPr>
        </p:nvSpPr>
        <p:spPr/>
        <p:txBody>
          <a:bodyPr/>
          <a:lstStyle/>
          <a:p>
            <a:r>
              <a:rPr lang="en-US" dirty="0" smtClean="0">
                <a:solidFill>
                  <a:srgbClr val="000000"/>
                </a:solidFill>
              </a:rPr>
              <a:t>© 2007 Microsoft Corporation. All rights reserved</a:t>
            </a:r>
            <a:r>
              <a:rPr lang="en-US" smtClean="0">
                <a:solidFill>
                  <a:srgbClr val="000000"/>
                </a:solidFill>
              </a:rPr>
              <a:t>. Microsoft, Windows, </a:t>
            </a:r>
            <a:r>
              <a:rPr lang="en-US" dirty="0" smtClean="0">
                <a:solidFill>
                  <a:srgbClr val="000000"/>
                </a:solidFill>
              </a:rPr>
              <a:t>Windows Vista and other product names are or may be registered trademarks and/or trademarks in the U.S. and/or other countries.</a:t>
            </a:r>
          </a:p>
          <a:p>
            <a:r>
              <a:rPr lang="en-US" dirty="0" smtClean="0">
                <a:solidFill>
                  <a:srgbClr val="000000"/>
                </a:solidFill>
              </a:rPr>
              <a:t>The information herein is for informational purposes only and represents the current view of Microsoft Corporation as of the date of this presentation.  Because Microsoft must respond to changing </a:t>
            </a:r>
            <a:r>
              <a:rPr lang="en-US" smtClean="0">
                <a:solidFill>
                  <a:srgbClr val="000000"/>
                </a:solidFill>
              </a:rPr>
              <a:t>market conditions, </a:t>
            </a:r>
            <a:r>
              <a:rPr lang="en-US" dirty="0" smtClean="0">
                <a:solidFill>
                  <a:srgbClr val="000000"/>
                </a:solidFill>
              </a:rPr>
              <a:t>it should not be interpreted to be a commitment on the part </a:t>
            </a:r>
            <a:r>
              <a:rPr lang="en-US" smtClean="0">
                <a:solidFill>
                  <a:srgbClr val="000000"/>
                </a:solidFill>
              </a:rPr>
              <a:t>of Microsoft, </a:t>
            </a:r>
            <a:r>
              <a:rPr lang="en-US" dirty="0" smtClean="0">
                <a:solidFill>
                  <a:srgbClr val="000000"/>
                </a:solidFill>
              </a:rPr>
              <a:t>and Microsoft cannot guarantee the accuracy of any information provided after the date of this presentation.  </a:t>
            </a:r>
            <a:br>
              <a:rPr lang="en-US" dirty="0" smtClean="0">
                <a:solidFill>
                  <a:srgbClr val="000000"/>
                </a:solidFill>
              </a:rPr>
            </a:br>
            <a:r>
              <a:rPr lang="en-US" dirty="0" smtClean="0">
                <a:solidFill>
                  <a:srgbClr val="000000"/>
                </a:solidFill>
              </a:rPr>
              <a:t>MICROSOFT MAKES </a:t>
            </a:r>
            <a:r>
              <a:rPr lang="en-US" smtClean="0">
                <a:solidFill>
                  <a:srgbClr val="000000"/>
                </a:solidFill>
              </a:rPr>
              <a:t>NO WARRANTIES, EXPRESS, </a:t>
            </a:r>
            <a:r>
              <a:rPr lang="en-US" dirty="0" smtClean="0">
                <a:solidFill>
                  <a:srgbClr val="000000"/>
                </a:solidFill>
              </a:rPr>
              <a:t>IMPLIED </a:t>
            </a:r>
            <a:r>
              <a:rPr lang="en-US" smtClean="0">
                <a:solidFill>
                  <a:srgbClr val="000000"/>
                </a:solidFill>
              </a:rPr>
              <a:t>OR STATUTORY, </a:t>
            </a:r>
            <a:r>
              <a:rPr lang="en-US" dirty="0" smtClean="0">
                <a:solidFill>
                  <a:srgbClr val="000000"/>
                </a:solidFill>
              </a:rPr>
              <a:t>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56</a:t>
            </a:fld>
            <a:endParaRPr lang="en-US" dirty="0"/>
          </a:p>
        </p:txBody>
      </p:sp>
    </p:spTree>
    <p:extLst>
      <p:ext uri="{BB962C8B-B14F-4D97-AF65-F5344CB8AC3E}">
        <p14:creationId xmlns:p14="http://schemas.microsoft.com/office/powerpoint/2010/main" val="1974096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smtClean="0">
                <a:solidFill>
                  <a:schemeClr val="tx1"/>
                </a:solidFill>
                <a:latin typeface="+mn-lt"/>
                <a:ea typeface="+mn-ea"/>
                <a:cs typeface="+mn-cs"/>
              </a:rPr>
              <a:t>CyberGIS</a:t>
            </a:r>
            <a:r>
              <a:rPr lang="en-US" sz="1200" b="0" i="0" u="none" strike="noStrike" kern="1200" baseline="0" dirty="0" smtClean="0">
                <a:solidFill>
                  <a:schemeClr val="tx1"/>
                </a:solidFill>
                <a:latin typeface="+mn-lt"/>
                <a:ea typeface="+mn-ea"/>
                <a:cs typeface="+mn-cs"/>
              </a:rPr>
              <a:t> more focuses on Spatial thinking.</a:t>
            </a:r>
          </a:p>
          <a:p>
            <a:r>
              <a:rPr lang="en-US" sz="1200" b="0" i="0" u="none" strike="noStrike" kern="1200" baseline="0" dirty="0" smtClean="0">
                <a:solidFill>
                  <a:schemeClr val="tx1"/>
                </a:solidFill>
                <a:latin typeface="+mn-lt"/>
                <a:ea typeface="+mn-ea"/>
                <a:cs typeface="+mn-cs"/>
              </a:rPr>
              <a:t>These advanced technologies not only bring forth computational</a:t>
            </a:r>
          </a:p>
          <a:p>
            <a:r>
              <a:rPr lang="en-US" sz="1200" b="0" i="0" u="none" strike="noStrike" kern="1200" baseline="0" dirty="0" smtClean="0">
                <a:solidFill>
                  <a:schemeClr val="tx1"/>
                </a:solidFill>
                <a:latin typeface="+mn-lt"/>
                <a:ea typeface="+mn-ea"/>
                <a:cs typeface="+mn-cs"/>
              </a:rPr>
              <a:t>innovation such as geospatial optimization and simulation, but also</a:t>
            </a:r>
          </a:p>
          <a:p>
            <a:r>
              <a:rPr lang="en-US" sz="1200" b="0" i="0" u="none" strike="noStrike" kern="1200" baseline="0" dirty="0" smtClean="0">
                <a:solidFill>
                  <a:schemeClr val="tx1"/>
                </a:solidFill>
                <a:latin typeface="+mn-lt"/>
                <a:ea typeface="+mn-ea"/>
                <a:cs typeface="+mn-cs"/>
              </a:rPr>
              <a:t>yield actionable insight from big data. </a:t>
            </a:r>
            <a:r>
              <a:rPr lang="en-US" sz="1200" b="0" i="0" u="none" strike="noStrike" kern="1200" baseline="0" dirty="0" err="1" smtClean="0">
                <a:solidFill>
                  <a:schemeClr val="tx1"/>
                </a:solidFill>
                <a:latin typeface="+mn-lt"/>
                <a:ea typeface="+mn-ea"/>
                <a:cs typeface="+mn-cs"/>
              </a:rPr>
              <a:t>GIScience</a:t>
            </a:r>
            <a:r>
              <a:rPr lang="en-US" sz="1200" b="0" i="0" u="none" strike="noStrike" kern="1200" baseline="0" dirty="0" smtClean="0">
                <a:solidFill>
                  <a:schemeClr val="tx1"/>
                </a:solidFill>
                <a:latin typeface="+mn-lt"/>
                <a:ea typeface="+mn-ea"/>
                <a:cs typeface="+mn-cs"/>
              </a:rPr>
              <a:t> therefore seeks today to resolve</a:t>
            </a:r>
          </a:p>
          <a:p>
            <a:r>
              <a:rPr lang="en-US" sz="1200" b="0" i="0" u="none" strike="noStrike" kern="1200" baseline="0" dirty="0" smtClean="0">
                <a:solidFill>
                  <a:schemeClr val="tx1"/>
                </a:solidFill>
                <a:latin typeface="+mn-lt"/>
                <a:ea typeface="+mn-ea"/>
                <a:cs typeface="+mn-cs"/>
              </a:rPr>
              <a:t>problems of dealing with and analyzing heterogeneous spatial data, integrating</a:t>
            </a:r>
          </a:p>
          <a:p>
            <a:r>
              <a:rPr lang="en-US" sz="1200" b="0" i="0" u="none" strike="noStrike" kern="1200" baseline="0" dirty="0" smtClean="0">
                <a:solidFill>
                  <a:schemeClr val="tx1"/>
                </a:solidFill>
                <a:latin typeface="+mn-lt"/>
                <a:ea typeface="+mn-ea"/>
                <a:cs typeface="+mn-cs"/>
              </a:rPr>
              <a:t>and synthesizing diverse data sources, and orchestrating collaboration, rather</a:t>
            </a:r>
          </a:p>
          <a:p>
            <a:r>
              <a:rPr lang="en-US" sz="1200" b="0" i="0" u="none" strike="noStrike" kern="1200" baseline="0" dirty="0" smtClean="0">
                <a:solidFill>
                  <a:schemeClr val="tx1"/>
                </a:solidFill>
                <a:latin typeface="+mn-lt"/>
                <a:ea typeface="+mn-ea"/>
                <a:cs typeface="+mn-cs"/>
              </a:rPr>
              <a:t>than data collection and pre-processing.</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9</a:t>
            </a:fld>
            <a:endParaRPr lang="en-US"/>
          </a:p>
        </p:txBody>
      </p:sp>
    </p:spTree>
    <p:extLst>
      <p:ext uri="{BB962C8B-B14F-4D97-AF65-F5344CB8AC3E}">
        <p14:creationId xmlns:p14="http://schemas.microsoft.com/office/powerpoint/2010/main" val="42346831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1/30/17 5:47 PM</a:t>
            </a:fld>
            <a:endParaRPr lang="en-US"/>
          </a:p>
        </p:txBody>
      </p:sp>
      <p:sp>
        <p:nvSpPr>
          <p:cNvPr id="6" name="Footer Placeholder 5"/>
          <p:cNvSpPr>
            <a:spLocks noGrp="1"/>
          </p:cNvSpPr>
          <p:nvPr>
            <p:ph type="ftr" sz="quarter" idx="12"/>
          </p:nvPr>
        </p:nvSpPr>
        <p:spPr/>
        <p:txBody>
          <a:bodyPr/>
          <a:lstStyle/>
          <a:p>
            <a:r>
              <a:rPr lang="en-US" dirty="0" smtClean="0">
                <a:solidFill>
                  <a:srgbClr val="000000"/>
                </a:solidFill>
              </a:rPr>
              <a:t>© 2007 Microsoft Corporation. All rights reserved</a:t>
            </a:r>
            <a:r>
              <a:rPr lang="en-US" smtClean="0">
                <a:solidFill>
                  <a:srgbClr val="000000"/>
                </a:solidFill>
              </a:rPr>
              <a:t>. Microsoft, Windows, </a:t>
            </a:r>
            <a:r>
              <a:rPr lang="en-US" dirty="0" smtClean="0">
                <a:solidFill>
                  <a:srgbClr val="000000"/>
                </a:solidFill>
              </a:rPr>
              <a:t>Windows Vista and other product names are or may be registered trademarks and/or trademarks in the U.S. and/or other countries.</a:t>
            </a:r>
          </a:p>
          <a:p>
            <a:r>
              <a:rPr lang="en-US" dirty="0" smtClean="0">
                <a:solidFill>
                  <a:srgbClr val="000000"/>
                </a:solidFill>
              </a:rPr>
              <a:t>The information herein is for informational purposes only and represents the current view of Microsoft Corporation as of the date of this presentation.  Because Microsoft must respond to changing </a:t>
            </a:r>
            <a:r>
              <a:rPr lang="en-US" smtClean="0">
                <a:solidFill>
                  <a:srgbClr val="000000"/>
                </a:solidFill>
              </a:rPr>
              <a:t>market conditions, </a:t>
            </a:r>
            <a:r>
              <a:rPr lang="en-US" dirty="0" smtClean="0">
                <a:solidFill>
                  <a:srgbClr val="000000"/>
                </a:solidFill>
              </a:rPr>
              <a:t>it should not be interpreted to be a commitment on the part </a:t>
            </a:r>
            <a:r>
              <a:rPr lang="en-US" smtClean="0">
                <a:solidFill>
                  <a:srgbClr val="000000"/>
                </a:solidFill>
              </a:rPr>
              <a:t>of Microsoft, </a:t>
            </a:r>
            <a:r>
              <a:rPr lang="en-US" dirty="0" smtClean="0">
                <a:solidFill>
                  <a:srgbClr val="000000"/>
                </a:solidFill>
              </a:rPr>
              <a:t>and Microsoft cannot guarantee the accuracy of any information provided after the date of this presentation.  </a:t>
            </a:r>
            <a:br>
              <a:rPr lang="en-US" dirty="0" smtClean="0">
                <a:solidFill>
                  <a:srgbClr val="000000"/>
                </a:solidFill>
              </a:rPr>
            </a:br>
            <a:r>
              <a:rPr lang="en-US" dirty="0" smtClean="0">
                <a:solidFill>
                  <a:srgbClr val="000000"/>
                </a:solidFill>
              </a:rPr>
              <a:t>MICROSOFT MAKES </a:t>
            </a:r>
            <a:r>
              <a:rPr lang="en-US" smtClean="0">
                <a:solidFill>
                  <a:srgbClr val="000000"/>
                </a:solidFill>
              </a:rPr>
              <a:t>NO WARRANTIES, EXPRESS, </a:t>
            </a:r>
            <a:r>
              <a:rPr lang="en-US" dirty="0" smtClean="0">
                <a:solidFill>
                  <a:srgbClr val="000000"/>
                </a:solidFill>
              </a:rPr>
              <a:t>IMPLIED </a:t>
            </a:r>
            <a:r>
              <a:rPr lang="en-US" smtClean="0">
                <a:solidFill>
                  <a:srgbClr val="000000"/>
                </a:solidFill>
              </a:rPr>
              <a:t>OR STATUTORY, </a:t>
            </a:r>
            <a:r>
              <a:rPr lang="en-US" dirty="0" smtClean="0">
                <a:solidFill>
                  <a:srgbClr val="000000"/>
                </a:solidFill>
              </a:rPr>
              <a:t>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57</a:t>
            </a:fld>
            <a:endParaRPr lang="en-US" dirty="0"/>
          </a:p>
        </p:txBody>
      </p:sp>
    </p:spTree>
    <p:extLst>
      <p:ext uri="{BB962C8B-B14F-4D97-AF65-F5344CB8AC3E}">
        <p14:creationId xmlns:p14="http://schemas.microsoft.com/office/powerpoint/2010/main" val="41254484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1/30/17 5:47 PM</a:t>
            </a:fld>
            <a:endParaRPr lang="en-US"/>
          </a:p>
        </p:txBody>
      </p:sp>
      <p:sp>
        <p:nvSpPr>
          <p:cNvPr id="6" name="Footer Placeholder 5"/>
          <p:cNvSpPr>
            <a:spLocks noGrp="1"/>
          </p:cNvSpPr>
          <p:nvPr>
            <p:ph type="ftr" sz="quarter" idx="12"/>
          </p:nvPr>
        </p:nvSpPr>
        <p:spPr/>
        <p:txBody>
          <a:bodyPr/>
          <a:lstStyle/>
          <a:p>
            <a:r>
              <a:rPr lang="en-US" dirty="0" smtClean="0">
                <a:solidFill>
                  <a:srgbClr val="000000"/>
                </a:solidFill>
              </a:rPr>
              <a:t>© 2007 Microsoft Corporation. All rights reserved</a:t>
            </a:r>
            <a:r>
              <a:rPr lang="en-US" smtClean="0">
                <a:solidFill>
                  <a:srgbClr val="000000"/>
                </a:solidFill>
              </a:rPr>
              <a:t>. Microsoft, Windows, </a:t>
            </a:r>
            <a:r>
              <a:rPr lang="en-US" dirty="0" smtClean="0">
                <a:solidFill>
                  <a:srgbClr val="000000"/>
                </a:solidFill>
              </a:rPr>
              <a:t>Windows Vista and other product names are or may be registered trademarks and/or trademarks in the U.S. and/or other countries.</a:t>
            </a:r>
          </a:p>
          <a:p>
            <a:r>
              <a:rPr lang="en-US" dirty="0" smtClean="0">
                <a:solidFill>
                  <a:srgbClr val="000000"/>
                </a:solidFill>
              </a:rPr>
              <a:t>The information herein is for informational purposes only and represents the current view of Microsoft Corporation as of the date of this presentation.  Because Microsoft must respond to changing </a:t>
            </a:r>
            <a:r>
              <a:rPr lang="en-US" smtClean="0">
                <a:solidFill>
                  <a:srgbClr val="000000"/>
                </a:solidFill>
              </a:rPr>
              <a:t>market conditions, </a:t>
            </a:r>
            <a:r>
              <a:rPr lang="en-US" dirty="0" smtClean="0">
                <a:solidFill>
                  <a:srgbClr val="000000"/>
                </a:solidFill>
              </a:rPr>
              <a:t>it should not be interpreted to be a commitment on the part </a:t>
            </a:r>
            <a:r>
              <a:rPr lang="en-US" smtClean="0">
                <a:solidFill>
                  <a:srgbClr val="000000"/>
                </a:solidFill>
              </a:rPr>
              <a:t>of Microsoft, </a:t>
            </a:r>
            <a:r>
              <a:rPr lang="en-US" dirty="0" smtClean="0">
                <a:solidFill>
                  <a:srgbClr val="000000"/>
                </a:solidFill>
              </a:rPr>
              <a:t>and Microsoft cannot guarantee the accuracy of any information provided after the date of this presentation.  </a:t>
            </a:r>
            <a:br>
              <a:rPr lang="en-US" dirty="0" smtClean="0">
                <a:solidFill>
                  <a:srgbClr val="000000"/>
                </a:solidFill>
              </a:rPr>
            </a:br>
            <a:r>
              <a:rPr lang="en-US" dirty="0" smtClean="0">
                <a:solidFill>
                  <a:srgbClr val="000000"/>
                </a:solidFill>
              </a:rPr>
              <a:t>MICROSOFT MAKES </a:t>
            </a:r>
            <a:r>
              <a:rPr lang="en-US" smtClean="0">
                <a:solidFill>
                  <a:srgbClr val="000000"/>
                </a:solidFill>
              </a:rPr>
              <a:t>NO WARRANTIES, EXPRESS, </a:t>
            </a:r>
            <a:r>
              <a:rPr lang="en-US" dirty="0" smtClean="0">
                <a:solidFill>
                  <a:srgbClr val="000000"/>
                </a:solidFill>
              </a:rPr>
              <a:t>IMPLIED </a:t>
            </a:r>
            <a:r>
              <a:rPr lang="en-US" smtClean="0">
                <a:solidFill>
                  <a:srgbClr val="000000"/>
                </a:solidFill>
              </a:rPr>
              <a:t>OR STATUTORY, </a:t>
            </a:r>
            <a:r>
              <a:rPr lang="en-US" dirty="0" smtClean="0">
                <a:solidFill>
                  <a:srgbClr val="000000"/>
                </a:solidFill>
              </a:rPr>
              <a:t>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58</a:t>
            </a:fld>
            <a:endParaRPr lang="en-US" dirty="0"/>
          </a:p>
        </p:txBody>
      </p:sp>
    </p:spTree>
    <p:extLst>
      <p:ext uri="{BB962C8B-B14F-4D97-AF65-F5344CB8AC3E}">
        <p14:creationId xmlns:p14="http://schemas.microsoft.com/office/powerpoint/2010/main" val="42588398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1/30/17 5:47 PM</a:t>
            </a:fld>
            <a:endParaRPr lang="en-US"/>
          </a:p>
        </p:txBody>
      </p:sp>
      <p:sp>
        <p:nvSpPr>
          <p:cNvPr id="6" name="Footer Placeholder 5"/>
          <p:cNvSpPr>
            <a:spLocks noGrp="1"/>
          </p:cNvSpPr>
          <p:nvPr>
            <p:ph type="ftr" sz="quarter" idx="12"/>
          </p:nvPr>
        </p:nvSpPr>
        <p:spPr/>
        <p:txBody>
          <a:bodyPr/>
          <a:lstStyle/>
          <a:p>
            <a:r>
              <a:rPr lang="en-US" dirty="0" smtClean="0">
                <a:solidFill>
                  <a:srgbClr val="000000"/>
                </a:solidFill>
              </a:rPr>
              <a:t>© 2007 Microsoft Corporation. All rights reserved</a:t>
            </a:r>
            <a:r>
              <a:rPr lang="en-US" smtClean="0">
                <a:solidFill>
                  <a:srgbClr val="000000"/>
                </a:solidFill>
              </a:rPr>
              <a:t>. Microsoft, Windows, </a:t>
            </a:r>
            <a:r>
              <a:rPr lang="en-US" dirty="0" smtClean="0">
                <a:solidFill>
                  <a:srgbClr val="000000"/>
                </a:solidFill>
              </a:rPr>
              <a:t>Windows Vista and other product names are or may be registered trademarks and/or trademarks in the U.S. and/or other countries.</a:t>
            </a:r>
          </a:p>
          <a:p>
            <a:r>
              <a:rPr lang="en-US" dirty="0" smtClean="0">
                <a:solidFill>
                  <a:srgbClr val="000000"/>
                </a:solidFill>
              </a:rPr>
              <a:t>The information herein is for informational purposes only and represents the current view of Microsoft Corporation as of the date of this presentation.  Because Microsoft must respond to changing </a:t>
            </a:r>
            <a:r>
              <a:rPr lang="en-US" smtClean="0">
                <a:solidFill>
                  <a:srgbClr val="000000"/>
                </a:solidFill>
              </a:rPr>
              <a:t>market conditions, </a:t>
            </a:r>
            <a:r>
              <a:rPr lang="en-US" dirty="0" smtClean="0">
                <a:solidFill>
                  <a:srgbClr val="000000"/>
                </a:solidFill>
              </a:rPr>
              <a:t>it should not be interpreted to be a commitment on the part </a:t>
            </a:r>
            <a:r>
              <a:rPr lang="en-US" smtClean="0">
                <a:solidFill>
                  <a:srgbClr val="000000"/>
                </a:solidFill>
              </a:rPr>
              <a:t>of Microsoft, </a:t>
            </a:r>
            <a:r>
              <a:rPr lang="en-US" dirty="0" smtClean="0">
                <a:solidFill>
                  <a:srgbClr val="000000"/>
                </a:solidFill>
              </a:rPr>
              <a:t>and Microsoft cannot guarantee the accuracy of any information provided after the date of this presentation.  </a:t>
            </a:r>
            <a:br>
              <a:rPr lang="en-US" dirty="0" smtClean="0">
                <a:solidFill>
                  <a:srgbClr val="000000"/>
                </a:solidFill>
              </a:rPr>
            </a:br>
            <a:r>
              <a:rPr lang="en-US" dirty="0" smtClean="0">
                <a:solidFill>
                  <a:srgbClr val="000000"/>
                </a:solidFill>
              </a:rPr>
              <a:t>MICROSOFT MAKES </a:t>
            </a:r>
            <a:r>
              <a:rPr lang="en-US" smtClean="0">
                <a:solidFill>
                  <a:srgbClr val="000000"/>
                </a:solidFill>
              </a:rPr>
              <a:t>NO WARRANTIES, EXPRESS, </a:t>
            </a:r>
            <a:r>
              <a:rPr lang="en-US" dirty="0" smtClean="0">
                <a:solidFill>
                  <a:srgbClr val="000000"/>
                </a:solidFill>
              </a:rPr>
              <a:t>IMPLIED </a:t>
            </a:r>
            <a:r>
              <a:rPr lang="en-US" smtClean="0">
                <a:solidFill>
                  <a:srgbClr val="000000"/>
                </a:solidFill>
              </a:rPr>
              <a:t>OR STATUTORY, </a:t>
            </a:r>
            <a:r>
              <a:rPr lang="en-US" dirty="0" smtClean="0">
                <a:solidFill>
                  <a:srgbClr val="000000"/>
                </a:solidFill>
              </a:rPr>
              <a:t>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59</a:t>
            </a:fld>
            <a:endParaRPr lang="en-US" dirty="0"/>
          </a:p>
        </p:txBody>
      </p:sp>
    </p:spTree>
    <p:extLst>
      <p:ext uri="{BB962C8B-B14F-4D97-AF65-F5344CB8AC3E}">
        <p14:creationId xmlns:p14="http://schemas.microsoft.com/office/powerpoint/2010/main" val="12337606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1/30/17 5:47 PM</a:t>
            </a:fld>
            <a:endParaRPr lang="en-US"/>
          </a:p>
        </p:txBody>
      </p:sp>
      <p:sp>
        <p:nvSpPr>
          <p:cNvPr id="6" name="Footer Placeholder 5"/>
          <p:cNvSpPr>
            <a:spLocks noGrp="1"/>
          </p:cNvSpPr>
          <p:nvPr>
            <p:ph type="ftr" sz="quarter" idx="12"/>
          </p:nvPr>
        </p:nvSpPr>
        <p:spPr/>
        <p:txBody>
          <a:bodyPr/>
          <a:lstStyle/>
          <a:p>
            <a:r>
              <a:rPr lang="en-US" dirty="0" smtClean="0">
                <a:solidFill>
                  <a:srgbClr val="000000"/>
                </a:solidFill>
              </a:rPr>
              <a:t>© 2007 Microsoft Corporation. All rights reserved</a:t>
            </a:r>
            <a:r>
              <a:rPr lang="en-US" smtClean="0">
                <a:solidFill>
                  <a:srgbClr val="000000"/>
                </a:solidFill>
              </a:rPr>
              <a:t>. Microsoft, Windows, </a:t>
            </a:r>
            <a:r>
              <a:rPr lang="en-US" dirty="0" smtClean="0">
                <a:solidFill>
                  <a:srgbClr val="000000"/>
                </a:solidFill>
              </a:rPr>
              <a:t>Windows Vista and other product names are or may be registered trademarks and/or trademarks in the U.S. and/or other countries.</a:t>
            </a:r>
          </a:p>
          <a:p>
            <a:r>
              <a:rPr lang="en-US" dirty="0" smtClean="0">
                <a:solidFill>
                  <a:srgbClr val="000000"/>
                </a:solidFill>
              </a:rPr>
              <a:t>The information herein is for informational purposes only and represents the current view of Microsoft Corporation as of the date of this presentation.  Because Microsoft must respond to changing </a:t>
            </a:r>
            <a:r>
              <a:rPr lang="en-US" smtClean="0">
                <a:solidFill>
                  <a:srgbClr val="000000"/>
                </a:solidFill>
              </a:rPr>
              <a:t>market conditions, </a:t>
            </a:r>
            <a:r>
              <a:rPr lang="en-US" dirty="0" smtClean="0">
                <a:solidFill>
                  <a:srgbClr val="000000"/>
                </a:solidFill>
              </a:rPr>
              <a:t>it should not be interpreted to be a commitment on the part </a:t>
            </a:r>
            <a:r>
              <a:rPr lang="en-US" smtClean="0">
                <a:solidFill>
                  <a:srgbClr val="000000"/>
                </a:solidFill>
              </a:rPr>
              <a:t>of Microsoft, </a:t>
            </a:r>
            <a:r>
              <a:rPr lang="en-US" dirty="0" smtClean="0">
                <a:solidFill>
                  <a:srgbClr val="000000"/>
                </a:solidFill>
              </a:rPr>
              <a:t>and Microsoft cannot guarantee the accuracy of any information provided after the date of this presentation.  </a:t>
            </a:r>
            <a:br>
              <a:rPr lang="en-US" dirty="0" smtClean="0">
                <a:solidFill>
                  <a:srgbClr val="000000"/>
                </a:solidFill>
              </a:rPr>
            </a:br>
            <a:r>
              <a:rPr lang="en-US" dirty="0" smtClean="0">
                <a:solidFill>
                  <a:srgbClr val="000000"/>
                </a:solidFill>
              </a:rPr>
              <a:t>MICROSOFT MAKES </a:t>
            </a:r>
            <a:r>
              <a:rPr lang="en-US" smtClean="0">
                <a:solidFill>
                  <a:srgbClr val="000000"/>
                </a:solidFill>
              </a:rPr>
              <a:t>NO WARRANTIES, EXPRESS, </a:t>
            </a:r>
            <a:r>
              <a:rPr lang="en-US" dirty="0" smtClean="0">
                <a:solidFill>
                  <a:srgbClr val="000000"/>
                </a:solidFill>
              </a:rPr>
              <a:t>IMPLIED </a:t>
            </a:r>
            <a:r>
              <a:rPr lang="en-US" smtClean="0">
                <a:solidFill>
                  <a:srgbClr val="000000"/>
                </a:solidFill>
              </a:rPr>
              <a:t>OR STATUTORY, </a:t>
            </a:r>
            <a:r>
              <a:rPr lang="en-US" dirty="0" smtClean="0">
                <a:solidFill>
                  <a:srgbClr val="000000"/>
                </a:solidFill>
              </a:rPr>
              <a:t>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60</a:t>
            </a:fld>
            <a:endParaRPr lang="en-US" dirty="0"/>
          </a:p>
        </p:txBody>
      </p:sp>
    </p:spTree>
    <p:extLst>
      <p:ext uri="{BB962C8B-B14F-4D97-AF65-F5344CB8AC3E}">
        <p14:creationId xmlns:p14="http://schemas.microsoft.com/office/powerpoint/2010/main" val="18857000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1/30/17 5:47 PM</a:t>
            </a:fld>
            <a:endParaRPr lang="en-US"/>
          </a:p>
        </p:txBody>
      </p:sp>
      <p:sp>
        <p:nvSpPr>
          <p:cNvPr id="6" name="Footer Placeholder 5"/>
          <p:cNvSpPr>
            <a:spLocks noGrp="1"/>
          </p:cNvSpPr>
          <p:nvPr>
            <p:ph type="ftr" sz="quarter" idx="12"/>
          </p:nvPr>
        </p:nvSpPr>
        <p:spPr/>
        <p:txBody>
          <a:bodyPr/>
          <a:lstStyle/>
          <a:p>
            <a:r>
              <a:rPr lang="en-US" dirty="0" smtClean="0">
                <a:solidFill>
                  <a:srgbClr val="000000"/>
                </a:solidFill>
              </a:rPr>
              <a:t>© 2007 Microsoft Corporation. All rights reserved</a:t>
            </a:r>
            <a:r>
              <a:rPr lang="en-US" smtClean="0">
                <a:solidFill>
                  <a:srgbClr val="000000"/>
                </a:solidFill>
              </a:rPr>
              <a:t>. Microsoft, Windows, </a:t>
            </a:r>
            <a:r>
              <a:rPr lang="en-US" dirty="0" smtClean="0">
                <a:solidFill>
                  <a:srgbClr val="000000"/>
                </a:solidFill>
              </a:rPr>
              <a:t>Windows Vista and other product names are or may be registered trademarks and/or trademarks in the U.S. and/or other countries.</a:t>
            </a:r>
          </a:p>
          <a:p>
            <a:r>
              <a:rPr lang="en-US" dirty="0" smtClean="0">
                <a:solidFill>
                  <a:srgbClr val="000000"/>
                </a:solidFill>
              </a:rPr>
              <a:t>The information herein is for informational purposes only and represents the current view of Microsoft Corporation as of the date of this presentation.  Because Microsoft must respond to changing </a:t>
            </a:r>
            <a:r>
              <a:rPr lang="en-US" smtClean="0">
                <a:solidFill>
                  <a:srgbClr val="000000"/>
                </a:solidFill>
              </a:rPr>
              <a:t>market conditions, </a:t>
            </a:r>
            <a:r>
              <a:rPr lang="en-US" dirty="0" smtClean="0">
                <a:solidFill>
                  <a:srgbClr val="000000"/>
                </a:solidFill>
              </a:rPr>
              <a:t>it should not be interpreted to be a commitment on the part </a:t>
            </a:r>
            <a:r>
              <a:rPr lang="en-US" smtClean="0">
                <a:solidFill>
                  <a:srgbClr val="000000"/>
                </a:solidFill>
              </a:rPr>
              <a:t>of Microsoft, </a:t>
            </a:r>
            <a:r>
              <a:rPr lang="en-US" dirty="0" smtClean="0">
                <a:solidFill>
                  <a:srgbClr val="000000"/>
                </a:solidFill>
              </a:rPr>
              <a:t>and Microsoft cannot guarantee the accuracy of any information provided after the date of this presentation.  </a:t>
            </a:r>
            <a:br>
              <a:rPr lang="en-US" dirty="0" smtClean="0">
                <a:solidFill>
                  <a:srgbClr val="000000"/>
                </a:solidFill>
              </a:rPr>
            </a:br>
            <a:r>
              <a:rPr lang="en-US" dirty="0" smtClean="0">
                <a:solidFill>
                  <a:srgbClr val="000000"/>
                </a:solidFill>
              </a:rPr>
              <a:t>MICROSOFT MAKES </a:t>
            </a:r>
            <a:r>
              <a:rPr lang="en-US" smtClean="0">
                <a:solidFill>
                  <a:srgbClr val="000000"/>
                </a:solidFill>
              </a:rPr>
              <a:t>NO WARRANTIES, EXPRESS, </a:t>
            </a:r>
            <a:r>
              <a:rPr lang="en-US" dirty="0" smtClean="0">
                <a:solidFill>
                  <a:srgbClr val="000000"/>
                </a:solidFill>
              </a:rPr>
              <a:t>IMPLIED </a:t>
            </a:r>
            <a:r>
              <a:rPr lang="en-US" smtClean="0">
                <a:solidFill>
                  <a:srgbClr val="000000"/>
                </a:solidFill>
              </a:rPr>
              <a:t>OR STATUTORY, </a:t>
            </a:r>
            <a:r>
              <a:rPr lang="en-US" dirty="0" smtClean="0">
                <a:solidFill>
                  <a:srgbClr val="000000"/>
                </a:solidFill>
              </a:rPr>
              <a:t>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61</a:t>
            </a:fld>
            <a:endParaRPr lang="en-US" dirty="0"/>
          </a:p>
        </p:txBody>
      </p:sp>
    </p:spTree>
    <p:extLst>
      <p:ext uri="{BB962C8B-B14F-4D97-AF65-F5344CB8AC3E}">
        <p14:creationId xmlns:p14="http://schemas.microsoft.com/office/powerpoint/2010/main" val="28633390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1/30/17 5:47 PM</a:t>
            </a:fld>
            <a:endParaRPr lang="en-US"/>
          </a:p>
        </p:txBody>
      </p:sp>
      <p:sp>
        <p:nvSpPr>
          <p:cNvPr id="6" name="Footer Placeholder 5"/>
          <p:cNvSpPr>
            <a:spLocks noGrp="1"/>
          </p:cNvSpPr>
          <p:nvPr>
            <p:ph type="ftr" sz="quarter" idx="12"/>
          </p:nvPr>
        </p:nvSpPr>
        <p:spPr/>
        <p:txBody>
          <a:bodyPr/>
          <a:lstStyle/>
          <a:p>
            <a:r>
              <a:rPr lang="en-US" dirty="0" smtClean="0">
                <a:solidFill>
                  <a:srgbClr val="000000"/>
                </a:solidFill>
              </a:rPr>
              <a:t>© 2007 Microsoft Corporation. All rights reserved</a:t>
            </a:r>
            <a:r>
              <a:rPr lang="en-US" smtClean="0">
                <a:solidFill>
                  <a:srgbClr val="000000"/>
                </a:solidFill>
              </a:rPr>
              <a:t>. Microsoft, Windows, </a:t>
            </a:r>
            <a:r>
              <a:rPr lang="en-US" dirty="0" smtClean="0">
                <a:solidFill>
                  <a:srgbClr val="000000"/>
                </a:solidFill>
              </a:rPr>
              <a:t>Windows Vista and other product names are or may be registered trademarks and/or trademarks in the U.S. and/or other countries.</a:t>
            </a:r>
          </a:p>
          <a:p>
            <a:r>
              <a:rPr lang="en-US" dirty="0" smtClean="0">
                <a:solidFill>
                  <a:srgbClr val="000000"/>
                </a:solidFill>
              </a:rPr>
              <a:t>The information herein is for informational purposes only and represents the current view of Microsoft Corporation as of the date of this presentation.  Because Microsoft must respond to changing </a:t>
            </a:r>
            <a:r>
              <a:rPr lang="en-US" smtClean="0">
                <a:solidFill>
                  <a:srgbClr val="000000"/>
                </a:solidFill>
              </a:rPr>
              <a:t>market conditions, </a:t>
            </a:r>
            <a:r>
              <a:rPr lang="en-US" dirty="0" smtClean="0">
                <a:solidFill>
                  <a:srgbClr val="000000"/>
                </a:solidFill>
              </a:rPr>
              <a:t>it should not be interpreted to be a commitment on the part </a:t>
            </a:r>
            <a:r>
              <a:rPr lang="en-US" smtClean="0">
                <a:solidFill>
                  <a:srgbClr val="000000"/>
                </a:solidFill>
              </a:rPr>
              <a:t>of Microsoft, </a:t>
            </a:r>
            <a:r>
              <a:rPr lang="en-US" dirty="0" smtClean="0">
                <a:solidFill>
                  <a:srgbClr val="000000"/>
                </a:solidFill>
              </a:rPr>
              <a:t>and Microsoft cannot guarantee the accuracy of any information provided after the date of this presentation.  </a:t>
            </a:r>
            <a:br>
              <a:rPr lang="en-US" dirty="0" smtClean="0">
                <a:solidFill>
                  <a:srgbClr val="000000"/>
                </a:solidFill>
              </a:rPr>
            </a:br>
            <a:r>
              <a:rPr lang="en-US" dirty="0" smtClean="0">
                <a:solidFill>
                  <a:srgbClr val="000000"/>
                </a:solidFill>
              </a:rPr>
              <a:t>MICROSOFT MAKES </a:t>
            </a:r>
            <a:r>
              <a:rPr lang="en-US" smtClean="0">
                <a:solidFill>
                  <a:srgbClr val="000000"/>
                </a:solidFill>
              </a:rPr>
              <a:t>NO WARRANTIES, EXPRESS, </a:t>
            </a:r>
            <a:r>
              <a:rPr lang="en-US" dirty="0" smtClean="0">
                <a:solidFill>
                  <a:srgbClr val="000000"/>
                </a:solidFill>
              </a:rPr>
              <a:t>IMPLIED </a:t>
            </a:r>
            <a:r>
              <a:rPr lang="en-US" smtClean="0">
                <a:solidFill>
                  <a:srgbClr val="000000"/>
                </a:solidFill>
              </a:rPr>
              <a:t>OR STATUTORY, </a:t>
            </a:r>
            <a:r>
              <a:rPr lang="en-US" dirty="0" smtClean="0">
                <a:solidFill>
                  <a:srgbClr val="000000"/>
                </a:solidFill>
              </a:rPr>
              <a:t>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62</a:t>
            </a:fld>
            <a:endParaRPr lang="en-US" dirty="0"/>
          </a:p>
        </p:txBody>
      </p:sp>
    </p:spTree>
    <p:extLst>
      <p:ext uri="{BB962C8B-B14F-4D97-AF65-F5344CB8AC3E}">
        <p14:creationId xmlns:p14="http://schemas.microsoft.com/office/powerpoint/2010/main" val="2959618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1/30/17 5:47 PM</a:t>
            </a:fld>
            <a:endParaRPr lang="en-US"/>
          </a:p>
        </p:txBody>
      </p:sp>
      <p:sp>
        <p:nvSpPr>
          <p:cNvPr id="6" name="Footer Placeholder 5"/>
          <p:cNvSpPr>
            <a:spLocks noGrp="1"/>
          </p:cNvSpPr>
          <p:nvPr>
            <p:ph type="ftr" sz="quarter" idx="12"/>
          </p:nvPr>
        </p:nvSpPr>
        <p:spPr/>
        <p:txBody>
          <a:bodyPr/>
          <a:lstStyle/>
          <a:p>
            <a:r>
              <a:rPr lang="en-US" dirty="0" smtClean="0">
                <a:solidFill>
                  <a:srgbClr val="000000"/>
                </a:solidFill>
              </a:rPr>
              <a:t>© 2007 Microsoft Corporation. All rights reserved</a:t>
            </a:r>
            <a:r>
              <a:rPr lang="en-US" smtClean="0">
                <a:solidFill>
                  <a:srgbClr val="000000"/>
                </a:solidFill>
              </a:rPr>
              <a:t>. Microsoft, Windows, </a:t>
            </a:r>
            <a:r>
              <a:rPr lang="en-US" dirty="0" smtClean="0">
                <a:solidFill>
                  <a:srgbClr val="000000"/>
                </a:solidFill>
              </a:rPr>
              <a:t>Windows Vista and other product names are or may be registered trademarks and/or trademarks in the U.S. and/or other countries.</a:t>
            </a:r>
          </a:p>
          <a:p>
            <a:r>
              <a:rPr lang="en-US" dirty="0" smtClean="0">
                <a:solidFill>
                  <a:srgbClr val="000000"/>
                </a:solidFill>
              </a:rPr>
              <a:t>The information herein is for informational purposes only and represents the current view of Microsoft Corporation as of the date of this presentation.  Because Microsoft must respond to changing </a:t>
            </a:r>
            <a:r>
              <a:rPr lang="en-US" smtClean="0">
                <a:solidFill>
                  <a:srgbClr val="000000"/>
                </a:solidFill>
              </a:rPr>
              <a:t>market conditions, </a:t>
            </a:r>
            <a:r>
              <a:rPr lang="en-US" dirty="0" smtClean="0">
                <a:solidFill>
                  <a:srgbClr val="000000"/>
                </a:solidFill>
              </a:rPr>
              <a:t>it should not be interpreted to be a commitment on the part </a:t>
            </a:r>
            <a:r>
              <a:rPr lang="en-US" smtClean="0">
                <a:solidFill>
                  <a:srgbClr val="000000"/>
                </a:solidFill>
              </a:rPr>
              <a:t>of Microsoft, </a:t>
            </a:r>
            <a:r>
              <a:rPr lang="en-US" dirty="0" smtClean="0">
                <a:solidFill>
                  <a:srgbClr val="000000"/>
                </a:solidFill>
              </a:rPr>
              <a:t>and Microsoft cannot guarantee the accuracy of any information provided after the date of this presentation.  </a:t>
            </a:r>
            <a:br>
              <a:rPr lang="en-US" dirty="0" smtClean="0">
                <a:solidFill>
                  <a:srgbClr val="000000"/>
                </a:solidFill>
              </a:rPr>
            </a:br>
            <a:r>
              <a:rPr lang="en-US" dirty="0" smtClean="0">
                <a:solidFill>
                  <a:srgbClr val="000000"/>
                </a:solidFill>
              </a:rPr>
              <a:t>MICROSOFT MAKES </a:t>
            </a:r>
            <a:r>
              <a:rPr lang="en-US" smtClean="0">
                <a:solidFill>
                  <a:srgbClr val="000000"/>
                </a:solidFill>
              </a:rPr>
              <a:t>NO WARRANTIES, EXPRESS, </a:t>
            </a:r>
            <a:r>
              <a:rPr lang="en-US" dirty="0" smtClean="0">
                <a:solidFill>
                  <a:srgbClr val="000000"/>
                </a:solidFill>
              </a:rPr>
              <a:t>IMPLIED </a:t>
            </a:r>
            <a:r>
              <a:rPr lang="en-US" smtClean="0">
                <a:solidFill>
                  <a:srgbClr val="000000"/>
                </a:solidFill>
              </a:rPr>
              <a:t>OR STATUTORY, </a:t>
            </a:r>
            <a:r>
              <a:rPr lang="en-US" dirty="0" smtClean="0">
                <a:solidFill>
                  <a:srgbClr val="000000"/>
                </a:solidFill>
              </a:rPr>
              <a:t>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63</a:t>
            </a:fld>
            <a:endParaRPr lang="en-US" dirty="0"/>
          </a:p>
        </p:txBody>
      </p:sp>
    </p:spTree>
    <p:extLst>
      <p:ext uri="{BB962C8B-B14F-4D97-AF65-F5344CB8AC3E}">
        <p14:creationId xmlns:p14="http://schemas.microsoft.com/office/powerpoint/2010/main" val="40806318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1/30/17 5:47 PM</a:t>
            </a:fld>
            <a:endParaRPr lang="en-US"/>
          </a:p>
        </p:txBody>
      </p:sp>
      <p:sp>
        <p:nvSpPr>
          <p:cNvPr id="6" name="Footer Placeholder 5"/>
          <p:cNvSpPr>
            <a:spLocks noGrp="1"/>
          </p:cNvSpPr>
          <p:nvPr>
            <p:ph type="ftr" sz="quarter" idx="12"/>
          </p:nvPr>
        </p:nvSpPr>
        <p:spPr/>
        <p:txBody>
          <a:bodyPr/>
          <a:lstStyle/>
          <a:p>
            <a:r>
              <a:rPr lang="en-US" dirty="0" smtClean="0">
                <a:solidFill>
                  <a:srgbClr val="000000"/>
                </a:solidFill>
              </a:rPr>
              <a:t>© 2007 Microsoft Corporation. All rights reserved</a:t>
            </a:r>
            <a:r>
              <a:rPr lang="en-US" smtClean="0">
                <a:solidFill>
                  <a:srgbClr val="000000"/>
                </a:solidFill>
              </a:rPr>
              <a:t>. Microsoft, Windows, </a:t>
            </a:r>
            <a:r>
              <a:rPr lang="en-US" dirty="0" smtClean="0">
                <a:solidFill>
                  <a:srgbClr val="000000"/>
                </a:solidFill>
              </a:rPr>
              <a:t>Windows Vista and other product names are or may be registered trademarks and/or trademarks in the U.S. and/or other countries.</a:t>
            </a:r>
          </a:p>
          <a:p>
            <a:r>
              <a:rPr lang="en-US" dirty="0" smtClean="0">
                <a:solidFill>
                  <a:srgbClr val="000000"/>
                </a:solidFill>
              </a:rPr>
              <a:t>The information herein is for informational purposes only and represents the current view of Microsoft Corporation as of the date of this presentation.  Because Microsoft must respond to changing </a:t>
            </a:r>
            <a:r>
              <a:rPr lang="en-US" smtClean="0">
                <a:solidFill>
                  <a:srgbClr val="000000"/>
                </a:solidFill>
              </a:rPr>
              <a:t>market conditions, </a:t>
            </a:r>
            <a:r>
              <a:rPr lang="en-US" dirty="0" smtClean="0">
                <a:solidFill>
                  <a:srgbClr val="000000"/>
                </a:solidFill>
              </a:rPr>
              <a:t>it should not be interpreted to be a commitment on the part </a:t>
            </a:r>
            <a:r>
              <a:rPr lang="en-US" smtClean="0">
                <a:solidFill>
                  <a:srgbClr val="000000"/>
                </a:solidFill>
              </a:rPr>
              <a:t>of Microsoft, </a:t>
            </a:r>
            <a:r>
              <a:rPr lang="en-US" dirty="0" smtClean="0">
                <a:solidFill>
                  <a:srgbClr val="000000"/>
                </a:solidFill>
              </a:rPr>
              <a:t>and Microsoft cannot guarantee the accuracy of any information provided after the date of this presentation.  </a:t>
            </a:r>
            <a:br>
              <a:rPr lang="en-US" dirty="0" smtClean="0">
                <a:solidFill>
                  <a:srgbClr val="000000"/>
                </a:solidFill>
              </a:rPr>
            </a:br>
            <a:r>
              <a:rPr lang="en-US" dirty="0" smtClean="0">
                <a:solidFill>
                  <a:srgbClr val="000000"/>
                </a:solidFill>
              </a:rPr>
              <a:t>MICROSOFT MAKES </a:t>
            </a:r>
            <a:r>
              <a:rPr lang="en-US" smtClean="0">
                <a:solidFill>
                  <a:srgbClr val="000000"/>
                </a:solidFill>
              </a:rPr>
              <a:t>NO WARRANTIES, EXPRESS, </a:t>
            </a:r>
            <a:r>
              <a:rPr lang="en-US" dirty="0" smtClean="0">
                <a:solidFill>
                  <a:srgbClr val="000000"/>
                </a:solidFill>
              </a:rPr>
              <a:t>IMPLIED </a:t>
            </a:r>
            <a:r>
              <a:rPr lang="en-US" smtClean="0">
                <a:solidFill>
                  <a:srgbClr val="000000"/>
                </a:solidFill>
              </a:rPr>
              <a:t>OR STATUTORY, </a:t>
            </a:r>
            <a:r>
              <a:rPr lang="en-US" dirty="0" smtClean="0">
                <a:solidFill>
                  <a:srgbClr val="000000"/>
                </a:solidFill>
              </a:rPr>
              <a:t>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64</a:t>
            </a:fld>
            <a:endParaRPr lang="en-US" dirty="0"/>
          </a:p>
        </p:txBody>
      </p:sp>
    </p:spTree>
    <p:extLst>
      <p:ext uri="{BB962C8B-B14F-4D97-AF65-F5344CB8AC3E}">
        <p14:creationId xmlns:p14="http://schemas.microsoft.com/office/powerpoint/2010/main" val="1454176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Roger Tomlinson</a:t>
            </a:r>
            <a:r>
              <a:rPr lang="en-US" baseline="0" dirty="0" smtClean="0"/>
              <a:t> has been called the “Father of GIS” thanks to his leadership of the Canada Geographic Information System, the first computerized GIS.</a:t>
            </a:r>
          </a:p>
          <a:p>
            <a:r>
              <a:rPr lang="en-US" baseline="0" dirty="0" smtClean="0"/>
              <a:t>The </a:t>
            </a:r>
            <a:r>
              <a:rPr lang="en-US" baseline="0" dirty="0" err="1" smtClean="0"/>
              <a:t>Tflops</a:t>
            </a:r>
            <a:r>
              <a:rPr lang="en-US" baseline="0" dirty="0" smtClean="0"/>
              <a:t> number for ROGER is theoretical, it has not been benchmarked yet. It is undergoing testing now, and should be fully open for use before fall semester. For more information, contact Johnathan (</a:t>
            </a:r>
            <a:r>
              <a:rPr lang="en-US" baseline="0" dirty="0" err="1" smtClean="0"/>
              <a:t>jfr@Illinois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10</a:t>
            </a:fld>
            <a:endParaRPr lang="en-US"/>
          </a:p>
        </p:txBody>
      </p:sp>
    </p:spTree>
    <p:extLst>
      <p:ext uri="{BB962C8B-B14F-4D97-AF65-F5344CB8AC3E}">
        <p14:creationId xmlns:p14="http://schemas.microsoft.com/office/powerpoint/2010/main" val="25595092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a:t>
            </a:r>
            <a:r>
              <a:rPr lang="en-US" baseline="0" dirty="0" smtClean="0"/>
              <a:t> the powerfulness of ROGER</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11</a:t>
            </a:fld>
            <a:endParaRPr lang="en-US"/>
          </a:p>
        </p:txBody>
      </p:sp>
    </p:spTree>
    <p:extLst>
      <p:ext uri="{BB962C8B-B14F-4D97-AF65-F5344CB8AC3E}">
        <p14:creationId xmlns:p14="http://schemas.microsoft.com/office/powerpoint/2010/main" val="2482335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12</a:t>
            </a:fld>
            <a:endParaRPr lang="en-US"/>
          </a:p>
        </p:txBody>
      </p:sp>
    </p:spTree>
    <p:extLst>
      <p:ext uri="{BB962C8B-B14F-4D97-AF65-F5344CB8AC3E}">
        <p14:creationId xmlns:p14="http://schemas.microsoft.com/office/powerpoint/2010/main" val="1364180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8BC009-2ADF-2041-BCE7-F37E35972E70}" type="slidenum">
              <a:rPr lang="en-US" smtClean="0"/>
              <a:t>13</a:t>
            </a:fld>
            <a:endParaRPr lang="en-US"/>
          </a:p>
        </p:txBody>
      </p:sp>
    </p:spTree>
    <p:extLst>
      <p:ext uri="{BB962C8B-B14F-4D97-AF65-F5344CB8AC3E}">
        <p14:creationId xmlns:p14="http://schemas.microsoft.com/office/powerpoint/2010/main" val="1170132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Yahoo developed HDFS to compete with GFS (Google). Google developed </a:t>
            </a:r>
            <a:r>
              <a:rPr lang="en-US" dirty="0" err="1" smtClean="0"/>
              <a:t>MapReduce</a:t>
            </a:r>
            <a:r>
              <a:rPr lang="en-US" dirty="0" smtClean="0"/>
              <a:t> for their own system.</a:t>
            </a:r>
            <a:r>
              <a:rPr lang="en-US" baseline="0" dirty="0" smtClean="0"/>
              <a:t> </a:t>
            </a:r>
          </a:p>
          <a:p>
            <a:r>
              <a:rPr lang="en-US" baseline="0" dirty="0" smtClean="0"/>
              <a:t>Yarn for resource management. Queue system. </a:t>
            </a:r>
          </a:p>
          <a:p>
            <a:r>
              <a:rPr lang="en-US" baseline="0" dirty="0" err="1" smtClean="0"/>
              <a:t>Hbase</a:t>
            </a:r>
            <a:r>
              <a:rPr lang="en-US" baseline="0" dirty="0" smtClean="0"/>
              <a:t> – big table, column based database. OS version. SQL-like. </a:t>
            </a:r>
          </a:p>
          <a:p>
            <a:r>
              <a:rPr lang="en-US" baseline="0" dirty="0" smtClean="0"/>
              <a:t>	Hive for </a:t>
            </a:r>
            <a:r>
              <a:rPr lang="en-US" baseline="0" dirty="0" err="1" smtClean="0"/>
              <a:t>Hbase</a:t>
            </a:r>
            <a:endParaRPr lang="en-US" baseline="0" dirty="0" smtClean="0"/>
          </a:p>
          <a:p>
            <a:r>
              <a:rPr lang="en-US" baseline="0" dirty="0" smtClean="0"/>
              <a:t>Pig for raw data like loaded CSVs</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16</a:t>
            </a:fld>
            <a:endParaRPr lang="en-US"/>
          </a:p>
        </p:txBody>
      </p:sp>
    </p:spTree>
    <p:extLst>
      <p:ext uri="{BB962C8B-B14F-4D97-AF65-F5344CB8AC3E}">
        <p14:creationId xmlns:p14="http://schemas.microsoft.com/office/powerpoint/2010/main" val="800015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Droplets-S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313259" y="1300786"/>
            <a:ext cx="6517482" cy="2509213"/>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313259" y="3886201"/>
            <a:ext cx="6517482"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4370D13-CE47-B04B-A021-4C8432DFAE40}" type="datetimeFigureOut">
              <a:rPr lang="en-US" smtClean="0"/>
              <a:pPr/>
              <a:t>1/30/17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B8C57D9-8AC0-1F41-AA1E-8DD3BC9801B6}"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46" y="4289374"/>
            <a:ext cx="7773324" cy="81161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88558" y="698261"/>
            <a:ext cx="7366899"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5331" y="5108728"/>
            <a:ext cx="7773339"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370D13-CE47-B04B-A021-4C8432DFAE40}" type="datetimeFigureOut">
              <a:rPr lang="en-US" smtClean="0"/>
              <a:pPr/>
              <a:t>1/30/17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B8C57D9-8AC0-1F41-AA1E-8DD3BC9801B6}"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7773339" cy="3427245"/>
          </a:xfrm>
        </p:spPr>
        <p:txBody>
          <a:bodyPr anchor="ctr"/>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331" y="4204821"/>
            <a:ext cx="7773339"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370D13-CE47-B04B-A021-4C8432DFAE40}" type="datetimeFigureOut">
              <a:rPr lang="en-US" smtClean="0"/>
              <a:pPr/>
              <a:t>1/30/17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B8C57D9-8AC0-1F41-AA1E-8DD3BC9801B6}"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3" name="Picture 12"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084659" y="872588"/>
            <a:ext cx="6977064" cy="2729915"/>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290484" y="3610032"/>
            <a:ext cx="6564224"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5331" y="4372797"/>
            <a:ext cx="7773339"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370D13-CE47-B04B-A021-4C8432DFAE40}" type="datetimeFigureOut">
              <a:rPr lang="en-US" smtClean="0"/>
              <a:pPr/>
              <a:t>1/30/17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B8C57D9-8AC0-1F41-AA1E-8DD3BC9801B6}" type="slidenum">
              <a:rPr lang="en-US" smtClean="0"/>
              <a:pPr/>
              <a:t>‹#›</a:t>
            </a:fld>
            <a:endParaRPr lang="en-US" dirty="0"/>
          </a:p>
        </p:txBody>
      </p:sp>
      <p:sp>
        <p:nvSpPr>
          <p:cNvPr id="11" name="TextBox 10"/>
          <p:cNvSpPr txBox="1"/>
          <p:nvPr/>
        </p:nvSpPr>
        <p:spPr>
          <a:xfrm>
            <a:off x="737626" y="887859"/>
            <a:ext cx="546888"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7850130" y="3120015"/>
            <a:ext cx="553641"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2138722"/>
            <a:ext cx="7773339" cy="2511835"/>
          </a:xfrm>
        </p:spPr>
        <p:txBody>
          <a:bodyPr anchor="b"/>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331" y="4662335"/>
            <a:ext cx="777333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370D13-CE47-B04B-A021-4C8432DFAE40}" type="datetimeFigureOut">
              <a:rPr lang="en-US" smtClean="0"/>
              <a:pPr/>
              <a:t>1/30/17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B8C57D9-8AC0-1F41-AA1E-8DD3BC9801B6}" type="slidenum">
              <a:rPr lang="en-US" smtClean="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4" name="Picture 13"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5" name="Title 1"/>
          <p:cNvSpPr>
            <a:spLocks noGrp="1"/>
          </p:cNvSpPr>
          <p:nvPr>
            <p:ph type="title"/>
          </p:nvPr>
        </p:nvSpPr>
        <p:spPr>
          <a:xfrm>
            <a:off x="685331" y="609600"/>
            <a:ext cx="7773339" cy="1605094"/>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331" y="2367093"/>
            <a:ext cx="2474232"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331" y="2943356"/>
            <a:ext cx="2474232"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3339292" y="2367093"/>
            <a:ext cx="2468641"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3331012" y="2943356"/>
            <a:ext cx="2477513"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5979974" y="2367093"/>
            <a:ext cx="2478696"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5979974" y="2943356"/>
            <a:ext cx="247869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F4370D13-CE47-B04B-A021-4C8432DFAE40}" type="datetimeFigureOut">
              <a:rPr lang="en-US" smtClean="0"/>
              <a:pPr/>
              <a:t>1/30/17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B8C57D9-8AC0-1F41-AA1E-8DD3BC9801B6}" type="slidenum">
              <a:rPr lang="en-US" smtClean="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7" name="Picture 1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0" name="Title 1"/>
          <p:cNvSpPr>
            <a:spLocks noGrp="1"/>
          </p:cNvSpPr>
          <p:nvPr>
            <p:ph type="title"/>
          </p:nvPr>
        </p:nvSpPr>
        <p:spPr>
          <a:xfrm>
            <a:off x="685331" y="610772"/>
            <a:ext cx="7773339" cy="1603922"/>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5331" y="4204820"/>
            <a:ext cx="2472307"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5331" y="2367093"/>
            <a:ext cx="2472307"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685331" y="4781082"/>
            <a:ext cx="2472307"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3332069" y="4204820"/>
            <a:ext cx="247637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3331011" y="2367093"/>
            <a:ext cx="2477514"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3331011" y="4781081"/>
            <a:ext cx="2477514"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5979974" y="4204820"/>
            <a:ext cx="247551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5979974" y="2367093"/>
            <a:ext cx="2478696"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5979880" y="4781079"/>
            <a:ext cx="2478790"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F4370D13-CE47-B04B-A021-4C8432DFAE40}" type="datetimeFigureOut">
              <a:rPr lang="en-US" smtClean="0"/>
              <a:pPr/>
              <a:t>1/30/17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B8C57D9-8AC0-1F41-AA1E-8DD3BC9801B6}" type="slidenum">
              <a:rPr lang="en-US" smtClean="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685331" y="2367094"/>
            <a:ext cx="7773339" cy="342410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4370D13-CE47-B04B-A021-4C8432DFAE40}" type="datetimeFigureOut">
              <a:rPr lang="en-US" smtClean="0"/>
              <a:t>1/30/17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10" name="Picture 9"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Vertical Title 1"/>
          <p:cNvSpPr>
            <a:spLocks noGrp="1"/>
          </p:cNvSpPr>
          <p:nvPr>
            <p:ph type="title" orient="vert"/>
          </p:nvPr>
        </p:nvSpPr>
        <p:spPr>
          <a:xfrm>
            <a:off x="6543675" y="609602"/>
            <a:ext cx="1914995" cy="5181599"/>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685331" y="609602"/>
            <a:ext cx="5744043" cy="518159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4370D13-CE47-B04B-A021-4C8432DFAE40}" type="datetimeFigureOut">
              <a:rPr lang="en-US" smtClean="0"/>
              <a:t>1/30/17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056623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722049" y="2355850"/>
            <a:ext cx="7690114"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0066FF"/>
                    </a:gs>
                    <a:gs pos="28000">
                      <a:srgbClr val="2E59B0"/>
                    </a:gs>
                    <a:gs pos="62000">
                      <a:srgbClr val="2B395F"/>
                    </a:gs>
                    <a:gs pos="88000">
                      <a:srgbClr val="000000"/>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en-US" dirty="0" smtClean="0"/>
              <a:t>click to…</a:t>
            </a:r>
          </a:p>
        </p:txBody>
      </p:sp>
    </p:spTree>
    <p:extLst>
      <p:ext uri="{BB962C8B-B14F-4D97-AF65-F5344CB8AC3E}">
        <p14:creationId xmlns:p14="http://schemas.microsoft.com/office/powerpoint/2010/main" val="29525152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330" y="2367093"/>
            <a:ext cx="7772870"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4370D13-CE47-B04B-A021-4C8432DFAE40}" type="datetimeFigureOut">
              <a:rPr lang="en-US" smtClean="0"/>
              <a:t>1/30/17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828564"/>
            <a:ext cx="7763814" cy="2736819"/>
          </a:xfrm>
        </p:spPr>
        <p:txBody>
          <a:bodyPr anchor="b">
            <a:normAutofit/>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685331" y="3657458"/>
            <a:ext cx="7763814"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4370D13-CE47-B04B-A021-4C8432DFAE40}" type="datetimeFigureOut">
              <a:rPr lang="en-US" smtClean="0"/>
              <a:t>1/30/17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330" y="2367093"/>
            <a:ext cx="3829520"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4629150" y="2367093"/>
            <a:ext cx="3829050"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4370D13-CE47-B04B-A021-4C8432DFAE40}" type="datetimeFigureOut">
              <a:rPr lang="en-US" smtClean="0"/>
              <a:t>1/30/17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59746" y="2371018"/>
            <a:ext cx="3655106"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685331" y="3051013"/>
            <a:ext cx="3829520"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97317" y="2371018"/>
            <a:ext cx="3661353"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4629150" y="3051013"/>
            <a:ext cx="3829051"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4370D13-CE47-B04B-A021-4C8432DFAE40}" type="datetimeFigureOut">
              <a:rPr lang="en-US" smtClean="0"/>
              <a:t>1/30/17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4370D13-CE47-B04B-A021-4C8432DFAE40}" type="datetimeFigureOut">
              <a:rPr lang="en-US" smtClean="0"/>
              <a:t>1/30/17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5"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Date Placeholder 1"/>
          <p:cNvSpPr>
            <a:spLocks noGrp="1"/>
          </p:cNvSpPr>
          <p:nvPr>
            <p:ph type="dt" sz="half" idx="10"/>
          </p:nvPr>
        </p:nvSpPr>
        <p:spPr/>
        <p:txBody>
          <a:bodyPr/>
          <a:lstStyle/>
          <a:p>
            <a:fld id="{F4370D13-CE47-B04B-A021-4C8432DFAE40}" type="datetimeFigureOut">
              <a:rPr lang="en-US" smtClean="0"/>
              <a:t>1/30/17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2951766" cy="2023252"/>
          </a:xfrm>
        </p:spPr>
        <p:txBody>
          <a:bodyPr anchor="b"/>
          <a:lstStyle>
            <a:lvl1pPr algn="ctr">
              <a:defRPr sz="3200"/>
            </a:lvl1pPr>
          </a:lstStyle>
          <a:p>
            <a:r>
              <a:rPr lang="en-US" smtClean="0"/>
              <a:t>Click to edit Master title style</a:t>
            </a:r>
            <a:endParaRPr lang="en-US" dirty="0"/>
          </a:p>
        </p:txBody>
      </p:sp>
      <p:sp>
        <p:nvSpPr>
          <p:cNvPr id="10" name="Content Placeholder 2"/>
          <p:cNvSpPr>
            <a:spLocks noGrp="1"/>
          </p:cNvSpPr>
          <p:nvPr>
            <p:ph sz="quarter" idx="13"/>
          </p:nvPr>
        </p:nvSpPr>
        <p:spPr>
          <a:xfrm>
            <a:off x="3808547" y="609601"/>
            <a:ext cx="4650122" cy="51815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331" y="2632852"/>
            <a:ext cx="2951767"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370D13-CE47-B04B-A021-4C8432DFAE40}" type="datetimeFigureOut">
              <a:rPr lang="en-US" smtClean="0"/>
              <a:t>1/30/17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2" y="609600"/>
            <a:ext cx="4129618" cy="2023254"/>
          </a:xfrm>
        </p:spPr>
        <p:txBody>
          <a:bodyPr anchor="b"/>
          <a:lstStyle>
            <a:lvl1pPr algn="ct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004270" y="609601"/>
            <a:ext cx="3005851"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5346" y="2632853"/>
            <a:ext cx="4129604"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370D13-CE47-B04B-A021-4C8432DFAE40}" type="datetimeFigureOut">
              <a:rPr lang="en-US" smtClean="0"/>
              <a:t>1/30/17</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1">
            <a:alphaModFix/>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618518"/>
            <a:ext cx="7773338" cy="159617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331" y="2367094"/>
            <a:ext cx="7773339" cy="342410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759053" y="5883276"/>
            <a:ext cx="2057400" cy="365125"/>
          </a:xfrm>
          <a:prstGeom prst="rect">
            <a:avLst/>
          </a:prstGeom>
        </p:spPr>
        <p:txBody>
          <a:bodyPr vert="horz" lIns="91440" tIns="45720" rIns="91440" bIns="45720" rtlCol="0" anchor="ctr"/>
          <a:lstStyle>
            <a:lvl1pPr algn="r">
              <a:defRPr sz="1000">
                <a:solidFill>
                  <a:schemeClr val="tx1"/>
                </a:solidFill>
              </a:defRPr>
            </a:lvl1pPr>
          </a:lstStyle>
          <a:p>
            <a:fld id="{F4370D13-CE47-B04B-A021-4C8432DFAE40}" type="datetimeFigureOut">
              <a:rPr lang="en-US" smtClean="0"/>
              <a:pPr/>
              <a:t>1/30/17</a:t>
            </a:fld>
            <a:endParaRPr lang="en-US" dirty="0"/>
          </a:p>
        </p:txBody>
      </p:sp>
      <p:sp>
        <p:nvSpPr>
          <p:cNvPr id="5" name="Footer Placeholder 4"/>
          <p:cNvSpPr>
            <a:spLocks noGrp="1"/>
          </p:cNvSpPr>
          <p:nvPr>
            <p:ph type="ftr" sz="quarter" idx="3"/>
          </p:nvPr>
        </p:nvSpPr>
        <p:spPr>
          <a:xfrm>
            <a:off x="685331" y="5883276"/>
            <a:ext cx="5004665"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7885509" y="5883276"/>
            <a:ext cx="573161" cy="365125"/>
          </a:xfrm>
          <a:prstGeom prst="rect">
            <a:avLst/>
          </a:prstGeom>
        </p:spPr>
        <p:txBody>
          <a:bodyPr vert="horz" lIns="91440" tIns="45720" rIns="91440" bIns="45720" rtlCol="0" anchor="ctr"/>
          <a:lstStyle>
            <a:lvl1pPr algn="r">
              <a:defRPr sz="1000">
                <a:solidFill>
                  <a:schemeClr val="tx1"/>
                </a:solidFill>
              </a:defRPr>
            </a:lvl1pPr>
          </a:lstStyle>
          <a:p>
            <a:fld id="{4B8C57D9-8AC0-1F41-AA1E-8DD3BC9801B6}" type="slidenum">
              <a:rPr lang="en-US" smtClean="0"/>
              <a:pPr/>
              <a:t>‹#›</a:t>
            </a:fld>
            <a:endParaRPr lang="en-US" dirty="0"/>
          </a:p>
        </p:txBody>
      </p:sp>
      <p:sp>
        <p:nvSpPr>
          <p:cNvPr id="8" name="TextBox 7"/>
          <p:cNvSpPr txBox="1"/>
          <p:nvPr userDrawn="1"/>
        </p:nvSpPr>
        <p:spPr>
          <a:xfrm>
            <a:off x="203200" y="178832"/>
            <a:ext cx="6794500" cy="400110"/>
          </a:xfrm>
          <a:prstGeom prst="rect">
            <a:avLst/>
          </a:prstGeom>
          <a:noFill/>
        </p:spPr>
        <p:txBody>
          <a:bodyPr wrap="square" rtlCol="0">
            <a:spAutoFit/>
          </a:bodyPr>
          <a:lstStyle/>
          <a:p>
            <a:r>
              <a:rPr lang="en-US" sz="2000" b="0" dirty="0" smtClean="0">
                <a:solidFill>
                  <a:schemeClr val="bg1"/>
                </a:solidFill>
                <a:latin typeface="Candara" panose="020E0502030303020204" pitchFamily="34" charset="0"/>
                <a:cs typeface="Microsoft Sans Serif" panose="020B0604020202020204" pitchFamily="34" charset="0"/>
              </a:rPr>
              <a:t>CyberGIS Center for Advanced Digital and Spatial Studies</a:t>
            </a:r>
            <a:endParaRPr lang="en-US" sz="2000" b="0" dirty="0">
              <a:solidFill>
                <a:schemeClr val="bg1"/>
              </a:solidFill>
              <a:latin typeface="Candara" panose="020E0502030303020204" pitchFamily="34" charset="0"/>
              <a:cs typeface="Microsoft Sans Serif" panose="020B0604020202020204" pitchFamily="34" charset="0"/>
            </a:endParaRPr>
          </a:p>
        </p:txBody>
      </p:sp>
    </p:spTree>
    <p:extLst>
      <p:ext uri="{BB962C8B-B14F-4D97-AF65-F5344CB8AC3E}">
        <p14:creationId xmlns:p14="http://schemas.microsoft.com/office/powerpoint/2010/main" val="206517477"/>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 id="2147483839" r:id="rId17"/>
    <p:sldLayoutId id="2147483840" r:id="rId18"/>
    <p:sldLayoutId id="2147483841" r:id="rId19"/>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go.illinois.edu/mobaxter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140.png"/><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hyperlink" Target="mailto:cgtrnxx@roger-login.ncsa.Illinois.edu"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hyperlink" Target="mailto:cgtrnxx@roger-login.ncsa.illinois.edu"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hyperlink" Target="mailto:cgtrnxx@roger-login.ncsa.illinois.edu"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 Id="rId3" Type="http://schemas.openxmlformats.org/officeDocument/2006/relationships/hyperlink" Target="mailto:cgtrnxx@roger-login.ncsa.Illinois.edu"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s>
</file>

<file path=ppt/slides/_rels/slide45.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 Id="rId3" Type="http://schemas.openxmlformats.org/officeDocument/2006/relationships/hyperlink" Target="mailto:cgtrnxx@roger-login.ncsa.Illinois.edu"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s>
</file>

<file path=ppt/slides/_rels/slide56.xml.rels><?xml version="1.0" encoding="UTF-8" standalone="yes"?>
<Relationships xmlns="http://schemas.openxmlformats.org/package/2006/relationships"><Relationship Id="rId3" Type="http://schemas.openxmlformats.org/officeDocument/2006/relationships/hyperlink" Target="http://d3js.org/" TargetMode="External"/><Relationship Id="rId4" Type="http://schemas.openxmlformats.org/officeDocument/2006/relationships/hyperlink" Target="http://datamaps.github.io/" TargetMode="External"/><Relationship Id="rId1" Type="http://schemas.openxmlformats.org/officeDocument/2006/relationships/slideLayout" Target="../slideLayouts/slideLayout18.xml"/><Relationship Id="rId2" Type="http://schemas.openxmlformats.org/officeDocument/2006/relationships/notesSlide" Target="../notesSlides/notesSlide3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 Id="rId3" Type="http://schemas.openxmlformats.org/officeDocument/2006/relationships/hyperlink" Target="mailto:cgtrnxx@roger-login.ncsa.illinois.edu"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 Id="rId3" Type="http://schemas.openxmlformats.org/officeDocument/2006/relationships/image" Target="../media/image2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 Id="rId3" Type="http://schemas.openxmlformats.org/officeDocument/2006/relationships/hyperlink" Target="https://github.com/mbostock/topojson"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5.xml"/><Relationship Id="rId3" Type="http://schemas.openxmlformats.org/officeDocument/2006/relationships/hyperlink" Target="mailto:cgtrnxx@roger-login.ncsa.illinois.edu"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 Id="rId3" Type="http://schemas.openxmlformats.org/officeDocument/2006/relationships/image" Target="../media/image2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869160"/>
            <a:ext cx="9143999" cy="833679"/>
          </a:xfrm>
        </p:spPr>
        <p:txBody>
          <a:bodyPr/>
          <a:lstStyle/>
          <a:p>
            <a:pPr>
              <a:lnSpc>
                <a:spcPct val="80000"/>
              </a:lnSpc>
              <a:spcBef>
                <a:spcPts val="0"/>
              </a:spcBef>
              <a:defRPr/>
            </a:pPr>
            <a:r>
              <a:rPr lang="en-US" sz="2800" dirty="0"/>
              <a:t/>
            </a:r>
            <a:br>
              <a:rPr lang="en-US" sz="2800" dirty="0"/>
            </a:br>
            <a:r>
              <a:rPr lang="en-US" sz="2800" dirty="0" smtClean="0"/>
              <a:t/>
            </a:r>
            <a:br>
              <a:rPr lang="en-US" sz="2800" dirty="0" smtClean="0"/>
            </a:br>
            <a:r>
              <a:rPr lang="en-US" sz="2800" dirty="0"/>
              <a:t/>
            </a:r>
            <a:br>
              <a:rPr lang="en-US" sz="2800" dirty="0"/>
            </a:br>
            <a:r>
              <a:rPr lang="en-US" sz="2800" b="1" dirty="0" smtClean="0">
                <a:latin typeface="Tahoma" charset="0"/>
              </a:rPr>
              <a:t>Interactive Visualization of Large-scale Movement Data using Apache Spark</a:t>
            </a:r>
            <a:endParaRPr lang="en-US" sz="2800" b="1" i="1" dirty="0">
              <a:latin typeface="Tahoma"/>
              <a:cs typeface="Tahoma"/>
            </a:endParaRPr>
          </a:p>
        </p:txBody>
      </p:sp>
      <p:sp>
        <p:nvSpPr>
          <p:cNvPr id="5" name="Rectangle 4"/>
          <p:cNvSpPr txBox="1">
            <a:spLocks noChangeArrowheads="1"/>
          </p:cNvSpPr>
          <p:nvPr/>
        </p:nvSpPr>
        <p:spPr>
          <a:xfrm>
            <a:off x="233464" y="2933700"/>
            <a:ext cx="8686800" cy="327152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2400" kern="1200">
                <a:solidFill>
                  <a:schemeClr val="tx2">
                    <a:lumMod val="75000"/>
                  </a:schemeClr>
                </a:solidFill>
                <a:latin typeface="+mj-lt"/>
                <a:ea typeface="+mn-ea"/>
                <a:cs typeface="+mn-cs"/>
              </a:defRPr>
            </a:lvl1pPr>
            <a:lvl2pPr marL="4572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3pPr>
            <a:lvl4pPr marL="13716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4pPr>
            <a:lvl5pPr marL="18288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5pPr>
            <a:lvl6pPr marL="22860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6pPr>
            <a:lvl7pPr marL="27432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7pPr>
            <a:lvl8pPr marL="32004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8pPr>
            <a:lvl9pPr marL="36576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9pPr>
          </a:lstStyle>
          <a:p>
            <a:pPr>
              <a:lnSpc>
                <a:spcPct val="80000"/>
              </a:lnSpc>
              <a:buFont typeface="Wingdings" charset="0"/>
              <a:buNone/>
              <a:defRPr/>
            </a:pPr>
            <a:endParaRPr lang="en-US" dirty="0" smtClean="0">
              <a:latin typeface="Tahoma" charset="0"/>
            </a:endParaRPr>
          </a:p>
          <a:p>
            <a:pPr>
              <a:lnSpc>
                <a:spcPct val="80000"/>
              </a:lnSpc>
              <a:buFont typeface="Wingdings" charset="0"/>
              <a:buNone/>
              <a:defRPr/>
            </a:pPr>
            <a:endParaRPr lang="en-US" dirty="0">
              <a:latin typeface="Tahoma" charset="0"/>
            </a:endParaRPr>
          </a:p>
          <a:p>
            <a:pPr>
              <a:lnSpc>
                <a:spcPct val="80000"/>
              </a:lnSpc>
              <a:defRPr/>
            </a:pPr>
            <a:r>
              <a:rPr lang="en-US" dirty="0" smtClean="0"/>
              <a:t>Junjun Yin</a:t>
            </a:r>
            <a:endParaRPr lang="en-US" sz="1800" dirty="0" smtClean="0">
              <a:latin typeface="Tahoma" charset="0"/>
            </a:endParaRPr>
          </a:p>
          <a:p>
            <a:pPr>
              <a:lnSpc>
                <a:spcPct val="80000"/>
              </a:lnSpc>
              <a:buFont typeface="Wingdings" charset="0"/>
              <a:buNone/>
              <a:defRPr/>
            </a:pPr>
            <a:endParaRPr lang="en-US" sz="1800" dirty="0" smtClean="0">
              <a:latin typeface="Tahoma" charset="0"/>
            </a:endParaRPr>
          </a:p>
          <a:p>
            <a:pPr>
              <a:lnSpc>
                <a:spcPct val="80000"/>
              </a:lnSpc>
              <a:buFont typeface="Wingdings" charset="0"/>
              <a:buNone/>
              <a:defRPr/>
            </a:pPr>
            <a:r>
              <a:rPr lang="en-US" sz="1800" dirty="0" smtClean="0">
                <a:latin typeface="Tahoma" charset="0"/>
              </a:rPr>
              <a:t>Social Science Research Institute</a:t>
            </a:r>
            <a:endParaRPr lang="en-US" sz="1800" dirty="0" smtClean="0">
              <a:latin typeface="Tahoma" charset="0"/>
            </a:endParaRPr>
          </a:p>
          <a:p>
            <a:pPr>
              <a:lnSpc>
                <a:spcPct val="80000"/>
              </a:lnSpc>
              <a:buFont typeface="Wingdings" charset="0"/>
              <a:buNone/>
              <a:defRPr/>
            </a:pPr>
            <a:r>
              <a:rPr lang="en-US" sz="1800" dirty="0" smtClean="0">
                <a:latin typeface="Tahoma" charset="0"/>
              </a:rPr>
              <a:t>Pennsylvania State University, university park, PA, 16801</a:t>
            </a:r>
            <a:endParaRPr lang="en-US" sz="1800" dirty="0" smtClean="0">
              <a:latin typeface="Tahoma" charset="0"/>
            </a:endParaRPr>
          </a:p>
        </p:txBody>
      </p:sp>
    </p:spTree>
    <p:extLst>
      <p:ext uri="{BB962C8B-B14F-4D97-AF65-F5344CB8AC3E}">
        <p14:creationId xmlns:p14="http://schemas.microsoft.com/office/powerpoint/2010/main" val="3234867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ROGER</a:t>
            </a:r>
            <a:endParaRPr lang="en-US" b="1" dirty="0"/>
          </a:p>
        </p:txBody>
      </p:sp>
      <p:sp>
        <p:nvSpPr>
          <p:cNvPr id="4" name="Slide Number Placeholder 3"/>
          <p:cNvSpPr>
            <a:spLocks noGrp="1"/>
          </p:cNvSpPr>
          <p:nvPr>
            <p:ph type="sldNum" sz="quarter" idx="12"/>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10</a:t>
            </a:fld>
            <a:endParaRPr lang="en-US" sz="1000" b="0" dirty="0" smtClean="0">
              <a:latin typeface="Tahoma" charset="0"/>
            </a:endParaRPr>
          </a:p>
        </p:txBody>
      </p:sp>
      <p:sp>
        <p:nvSpPr>
          <p:cNvPr id="29" name="TextBox 28"/>
          <p:cNvSpPr txBox="1"/>
          <p:nvPr/>
        </p:nvSpPr>
        <p:spPr>
          <a:xfrm>
            <a:off x="2316270" y="5449995"/>
            <a:ext cx="4493538" cy="738664"/>
          </a:xfrm>
          <a:prstGeom prst="rect">
            <a:avLst/>
          </a:prstGeom>
          <a:noFill/>
        </p:spPr>
        <p:txBody>
          <a:bodyPr wrap="none" rtlCol="0">
            <a:spAutoFit/>
          </a:bodyPr>
          <a:lstStyle/>
          <a:p>
            <a:pPr algn="ctr"/>
            <a:r>
              <a:rPr lang="en-US" sz="1400" dirty="0" smtClean="0"/>
              <a:t>CyberGIS ROGER</a:t>
            </a:r>
          </a:p>
          <a:p>
            <a:pPr algn="ctr"/>
            <a:r>
              <a:rPr lang="en-US" sz="1400" dirty="0" smtClean="0"/>
              <a:t>Resourcing Open Geospatial Education and Research</a:t>
            </a:r>
          </a:p>
          <a:p>
            <a:pPr algn="ctr"/>
            <a:r>
              <a:rPr lang="en-US" sz="1400" dirty="0" smtClean="0"/>
              <a:t>After Roger Tomlinson</a:t>
            </a:r>
            <a:endParaRPr lang="en-US" sz="1400" dirty="0"/>
          </a:p>
        </p:txBody>
      </p:sp>
      <p:sp>
        <p:nvSpPr>
          <p:cNvPr id="30" name="Rectangle 29"/>
          <p:cNvSpPr/>
          <p:nvPr/>
        </p:nvSpPr>
        <p:spPr>
          <a:xfrm>
            <a:off x="3997843" y="6176926"/>
            <a:ext cx="1130374" cy="307777"/>
          </a:xfrm>
          <a:prstGeom prst="rect">
            <a:avLst/>
          </a:prstGeom>
        </p:spPr>
        <p:txBody>
          <a:bodyPr wrap="none">
            <a:spAutoFit/>
          </a:bodyPr>
          <a:lstStyle/>
          <a:p>
            <a:pPr algn="ctr"/>
            <a:r>
              <a:rPr lang="en-US" sz="1400" dirty="0" smtClean="0"/>
              <a:t>~60 </a:t>
            </a:r>
            <a:r>
              <a:rPr lang="en-US" sz="1400" dirty="0" err="1"/>
              <a:t>TFlop</a:t>
            </a:r>
            <a:r>
              <a:rPr lang="en-US" sz="1400" dirty="0"/>
              <a:t>/s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8255" y="1677870"/>
            <a:ext cx="5447489" cy="3622580"/>
          </a:xfrm>
          <a:prstGeom prst="rect">
            <a:avLst/>
          </a:prstGeom>
        </p:spPr>
      </p:pic>
    </p:spTree>
    <p:extLst>
      <p:ext uri="{BB962C8B-B14F-4D97-AF65-F5344CB8AC3E}">
        <p14:creationId xmlns:p14="http://schemas.microsoft.com/office/powerpoint/2010/main" val="31757535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ROGER</a:t>
            </a:r>
            <a:endParaRPr lang="en-US" b="1" dirty="0"/>
          </a:p>
        </p:txBody>
      </p:sp>
      <p:sp>
        <p:nvSpPr>
          <p:cNvPr id="3" name="Content Placeholder 2"/>
          <p:cNvSpPr>
            <a:spLocks noGrp="1"/>
          </p:cNvSpPr>
          <p:nvPr>
            <p:ph sz="quarter" idx="13"/>
          </p:nvPr>
        </p:nvSpPr>
        <p:spPr>
          <a:xfrm>
            <a:off x="292100" y="1777999"/>
            <a:ext cx="8686800" cy="4804833"/>
          </a:xfrm>
        </p:spPr>
        <p:txBody>
          <a:bodyPr>
            <a:normAutofit/>
          </a:bodyPr>
          <a:lstStyle/>
          <a:p>
            <a:r>
              <a:rPr lang="en-US" dirty="0" smtClean="0"/>
              <a:t>Hadoop cluster</a:t>
            </a:r>
          </a:p>
          <a:p>
            <a:pPr lvl="1"/>
            <a:r>
              <a:rPr lang="en-US" dirty="0" smtClean="0"/>
              <a:t>cg-hm03 ~ cg-hm07 + cg-hm13 ~ cg-hm16 (9 nodes in total)</a:t>
            </a:r>
          </a:p>
          <a:p>
            <a:pPr lvl="1"/>
            <a:r>
              <a:rPr lang="en-US" dirty="0" smtClean="0"/>
              <a:t>name node: cg-hm03</a:t>
            </a:r>
          </a:p>
          <a:p>
            <a:pPr lvl="2"/>
            <a:r>
              <a:rPr lang="en-US" dirty="0"/>
              <a:t>hdfs://</a:t>
            </a:r>
            <a:r>
              <a:rPr lang="en-US" dirty="0" smtClean="0"/>
              <a:t>cg-hm03.ncsa.illinois.edu/user/</a:t>
            </a:r>
            <a:r>
              <a:rPr lang="en-US" b="1" dirty="0"/>
              <a:t>cgtrn</a:t>
            </a:r>
            <a:r>
              <a:rPr lang="en-US" b="1" dirty="0">
                <a:solidFill>
                  <a:srgbClr val="C00000"/>
                </a:solidFill>
              </a:rPr>
              <a:t>XX</a:t>
            </a:r>
            <a:r>
              <a:rPr lang="en-US" dirty="0" smtClean="0"/>
              <a:t>/</a:t>
            </a:r>
          </a:p>
          <a:p>
            <a:pPr lvl="1"/>
            <a:r>
              <a:rPr lang="en-US" dirty="0" smtClean="0"/>
              <a:t>login node: cg-hm06</a:t>
            </a:r>
          </a:p>
          <a:p>
            <a:pPr lvl="2"/>
            <a:r>
              <a:rPr lang="en-US" dirty="0" err="1" smtClean="0"/>
              <a:t>ssh</a:t>
            </a:r>
            <a:r>
              <a:rPr lang="en-US" dirty="0" smtClean="0"/>
              <a:t> </a:t>
            </a:r>
            <a:r>
              <a:rPr lang="en-US" b="1" dirty="0"/>
              <a:t>cgtrn</a:t>
            </a:r>
            <a:r>
              <a:rPr lang="en-US" b="1" dirty="0">
                <a:solidFill>
                  <a:srgbClr val="C00000"/>
                </a:solidFill>
              </a:rPr>
              <a:t>XX</a:t>
            </a:r>
            <a:r>
              <a:rPr lang="en-US" b="1" dirty="0"/>
              <a:t>@roger-login.ncsa.illinois.edu</a:t>
            </a:r>
          </a:p>
          <a:p>
            <a:pPr lvl="2"/>
            <a:r>
              <a:rPr lang="en-US" dirty="0" err="1" smtClean="0"/>
              <a:t>ssh</a:t>
            </a:r>
            <a:r>
              <a:rPr lang="en-US" dirty="0" smtClean="0"/>
              <a:t> cg-hm06</a:t>
            </a:r>
          </a:p>
          <a:p>
            <a:r>
              <a:rPr lang="en-US" dirty="0" smtClean="0"/>
              <a:t>Hadoop cluster for Spark</a:t>
            </a:r>
          </a:p>
          <a:p>
            <a:pPr lvl="1"/>
            <a:r>
              <a:rPr lang="en-US" dirty="0" smtClean="0"/>
              <a:t>cg-hm11, cg-hm12, cg-hm17, cg-hm18</a:t>
            </a:r>
          </a:p>
          <a:p>
            <a:pPr lvl="1"/>
            <a:r>
              <a:rPr lang="en-US" dirty="0" smtClean="0"/>
              <a:t>name node: cg-hm11</a:t>
            </a:r>
          </a:p>
          <a:p>
            <a:pPr lvl="2"/>
            <a:r>
              <a:rPr lang="en-US" dirty="0"/>
              <a:t>hdfs://cg-hm03.ncsa.illinois.edu/user/</a:t>
            </a:r>
            <a:r>
              <a:rPr lang="en-US" b="1" dirty="0"/>
              <a:t>cgtrn</a:t>
            </a:r>
            <a:r>
              <a:rPr lang="en-US" b="1" dirty="0">
                <a:solidFill>
                  <a:srgbClr val="C00000"/>
                </a:solidFill>
              </a:rPr>
              <a:t>XX</a:t>
            </a:r>
            <a:r>
              <a:rPr lang="en-US" dirty="0" smtClean="0"/>
              <a:t>/</a:t>
            </a:r>
          </a:p>
          <a:p>
            <a:pPr lvl="1"/>
            <a:r>
              <a:rPr lang="en-US" dirty="0" smtClean="0"/>
              <a:t>login node: cg-hm18</a:t>
            </a:r>
          </a:p>
          <a:p>
            <a:pPr lvl="2"/>
            <a:r>
              <a:rPr lang="en-US" dirty="0" err="1"/>
              <a:t>ssh</a:t>
            </a:r>
            <a:r>
              <a:rPr lang="en-US" dirty="0"/>
              <a:t> </a:t>
            </a:r>
            <a:r>
              <a:rPr lang="en-US" b="1" dirty="0"/>
              <a:t>cgtrn</a:t>
            </a:r>
            <a:r>
              <a:rPr lang="en-US" b="1" dirty="0">
                <a:solidFill>
                  <a:srgbClr val="C00000"/>
                </a:solidFill>
              </a:rPr>
              <a:t>XX</a:t>
            </a:r>
            <a:r>
              <a:rPr lang="en-US" b="1" dirty="0"/>
              <a:t>@roger-login.ncsa.illinois.edu</a:t>
            </a:r>
          </a:p>
          <a:p>
            <a:pPr lvl="2"/>
            <a:r>
              <a:rPr lang="en-US" dirty="0" err="1"/>
              <a:t>ssh</a:t>
            </a:r>
            <a:r>
              <a:rPr lang="en-US" dirty="0"/>
              <a:t> </a:t>
            </a:r>
            <a:r>
              <a:rPr lang="en-US" dirty="0" smtClean="0"/>
              <a:t>cg-hm18</a:t>
            </a:r>
          </a:p>
          <a:p>
            <a:pPr lvl="2"/>
            <a:endParaRPr lang="en-US" dirty="0"/>
          </a:p>
        </p:txBody>
      </p:sp>
      <p:sp>
        <p:nvSpPr>
          <p:cNvPr id="4" name="Slide Number Placeholder 3"/>
          <p:cNvSpPr>
            <a:spLocks noGrp="1"/>
          </p:cNvSpPr>
          <p:nvPr>
            <p:ph type="sldNum" sz="quarter" idx="12"/>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11</a:t>
            </a:fld>
            <a:endParaRPr lang="en-US" sz="1000" b="0" dirty="0" smtClean="0">
              <a:latin typeface="Tahoma" charset="0"/>
            </a:endParaRPr>
          </a:p>
        </p:txBody>
      </p:sp>
    </p:spTree>
    <p:extLst>
      <p:ext uri="{BB962C8B-B14F-4D97-AF65-F5344CB8AC3E}">
        <p14:creationId xmlns:p14="http://schemas.microsoft.com/office/powerpoint/2010/main" val="42295618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62302"/>
            <a:ext cx="8229600" cy="668866"/>
          </a:xfrm>
        </p:spPr>
        <p:txBody>
          <a:bodyPr/>
          <a:lstStyle/>
          <a:p>
            <a:pPr>
              <a:lnSpc>
                <a:spcPct val="100000"/>
              </a:lnSpc>
            </a:pPr>
            <a:r>
              <a:rPr lang="en-US" b="1" dirty="0"/>
              <a:t>Set up guide – Before we start</a:t>
            </a:r>
          </a:p>
        </p:txBody>
      </p:sp>
      <p:sp>
        <p:nvSpPr>
          <p:cNvPr id="3" name="Content Placeholder 2"/>
          <p:cNvSpPr>
            <a:spLocks noGrp="1"/>
          </p:cNvSpPr>
          <p:nvPr>
            <p:ph sz="quarter" idx="13"/>
          </p:nvPr>
        </p:nvSpPr>
        <p:spPr>
          <a:xfrm>
            <a:off x="292100" y="1777999"/>
            <a:ext cx="8686800" cy="4804833"/>
          </a:xfrm>
        </p:spPr>
        <p:txBody>
          <a:bodyPr>
            <a:normAutofit/>
          </a:bodyPr>
          <a:lstStyle/>
          <a:p>
            <a:endParaRPr lang="en-US" dirty="0" smtClean="0"/>
          </a:p>
          <a:p>
            <a:r>
              <a:rPr lang="en-US" dirty="0" smtClean="0"/>
              <a:t>Objective: Install the necessary software, and login to ROGER for </a:t>
            </a:r>
            <a:r>
              <a:rPr lang="en-US" dirty="0"/>
              <a:t>this </a:t>
            </a:r>
            <a:r>
              <a:rPr lang="en-US" dirty="0" smtClean="0"/>
              <a:t>workshop.</a:t>
            </a:r>
          </a:p>
          <a:p>
            <a:r>
              <a:rPr lang="en-US" dirty="0" smtClean="0"/>
              <a:t>Perform the following steps prior to the start of the course:</a:t>
            </a:r>
          </a:p>
          <a:p>
            <a:pPr lvl="1"/>
            <a:r>
              <a:rPr lang="en-US" dirty="0" smtClean="0"/>
              <a:t>Step 1: Login to the ROGER cluster with a SSH client.</a:t>
            </a:r>
          </a:p>
          <a:p>
            <a:pPr lvl="2"/>
            <a:r>
              <a:rPr lang="en-US" dirty="0" smtClean="0"/>
              <a:t>$ </a:t>
            </a:r>
            <a:r>
              <a:rPr lang="en-US" b="1" dirty="0" err="1" smtClean="0"/>
              <a:t>ssh</a:t>
            </a:r>
            <a:r>
              <a:rPr lang="en-US" b="1" dirty="0" smtClean="0"/>
              <a:t> cgtrn</a:t>
            </a:r>
            <a:r>
              <a:rPr lang="en-US" b="1" dirty="0" smtClean="0">
                <a:solidFill>
                  <a:srgbClr val="C00000"/>
                </a:solidFill>
              </a:rPr>
              <a:t>XX</a:t>
            </a:r>
            <a:r>
              <a:rPr lang="en-US" b="1" dirty="0" smtClean="0"/>
              <a:t>@</a:t>
            </a:r>
            <a:r>
              <a:rPr lang="en-US" b="1" dirty="0"/>
              <a:t>roger-</a:t>
            </a:r>
            <a:r>
              <a:rPr lang="en-US" b="1" dirty="0" smtClean="0"/>
              <a:t>login.ncsa.illinois.edu</a:t>
            </a:r>
          </a:p>
          <a:p>
            <a:pPr lvl="2"/>
            <a:r>
              <a:rPr lang="en-US" dirty="0" smtClean="0"/>
              <a:t>Host Name: roger-</a:t>
            </a:r>
            <a:r>
              <a:rPr lang="en-US" dirty="0" err="1" smtClean="0"/>
              <a:t>login.ncsa.illinois.edu</a:t>
            </a:r>
            <a:endParaRPr lang="en-US" dirty="0" smtClean="0"/>
          </a:p>
          <a:p>
            <a:pPr lvl="2"/>
            <a:r>
              <a:rPr lang="en-US" dirty="0" smtClean="0"/>
              <a:t>ID/Password: </a:t>
            </a:r>
            <a:r>
              <a:rPr lang="en-US" dirty="0" err="1" smtClean="0"/>
              <a:t>cgtrxXX</a:t>
            </a:r>
            <a:r>
              <a:rPr lang="en-US" dirty="0" smtClean="0"/>
              <a:t>/*****</a:t>
            </a:r>
          </a:p>
          <a:p>
            <a:pPr lvl="2"/>
            <a:r>
              <a:rPr lang="en-US" dirty="0" smtClean="0"/>
              <a:t>Download MobaXterm for Windows if you don’t have a </a:t>
            </a:r>
            <a:r>
              <a:rPr lang="en-US" dirty="0"/>
              <a:t>SSH client </a:t>
            </a:r>
            <a:r>
              <a:rPr lang="en-US" dirty="0" smtClean="0"/>
              <a:t>(</a:t>
            </a:r>
            <a:r>
              <a:rPr lang="en-US" dirty="0" smtClean="0">
                <a:hlinkClick r:id="rId3"/>
              </a:rPr>
              <a:t>http://go.Illinois.edu/mobaxterm</a:t>
            </a:r>
            <a:r>
              <a:rPr lang="en-US" dirty="0"/>
              <a:t> </a:t>
            </a:r>
            <a:r>
              <a:rPr lang="en-US" dirty="0" smtClean="0"/>
              <a:t>- just unzip and run, no install)</a:t>
            </a:r>
          </a:p>
          <a:p>
            <a:pPr lvl="2"/>
            <a:r>
              <a:rPr lang="en-US" dirty="0" smtClean="0"/>
              <a:t>Use Terminal for Mac and Linux users</a:t>
            </a:r>
          </a:p>
          <a:p>
            <a:pPr lvl="1"/>
            <a:r>
              <a:rPr lang="en-US" dirty="0" smtClean="0"/>
              <a:t>Step 2: Use </a:t>
            </a:r>
            <a:r>
              <a:rPr lang="en-US" b="1" dirty="0" smtClean="0"/>
              <a:t>users</a:t>
            </a:r>
            <a:r>
              <a:rPr lang="en-US" dirty="0" smtClean="0"/>
              <a:t> </a:t>
            </a:r>
            <a:r>
              <a:rPr lang="en-US" dirty="0" err="1" smtClean="0"/>
              <a:t>unix</a:t>
            </a:r>
            <a:r>
              <a:rPr lang="en-US" dirty="0" smtClean="0"/>
              <a:t> command to list usernames </a:t>
            </a:r>
            <a:r>
              <a:rPr lang="en-US" dirty="0"/>
              <a:t>currently logged </a:t>
            </a:r>
            <a:r>
              <a:rPr lang="en-US" dirty="0" smtClean="0"/>
              <a:t>in.</a:t>
            </a:r>
          </a:p>
          <a:p>
            <a:pPr lvl="2"/>
            <a:r>
              <a:rPr lang="en-US" dirty="0"/>
              <a:t>~</a:t>
            </a:r>
            <a:r>
              <a:rPr lang="en-US" dirty="0" err="1"/>
              <a:t>cgtrnxx</a:t>
            </a:r>
            <a:r>
              <a:rPr lang="en-US" dirty="0"/>
              <a:t>$ </a:t>
            </a:r>
            <a:r>
              <a:rPr lang="en-US" b="1" dirty="0" smtClean="0"/>
              <a:t>users</a:t>
            </a:r>
            <a:endParaRPr lang="en-US" b="1" dirty="0"/>
          </a:p>
        </p:txBody>
      </p:sp>
      <p:sp>
        <p:nvSpPr>
          <p:cNvPr id="4" name="Slide Number Placeholder 3"/>
          <p:cNvSpPr>
            <a:spLocks noGrp="1"/>
          </p:cNvSpPr>
          <p:nvPr>
            <p:ph type="sldNum" sz="quarter" idx="12"/>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12</a:t>
            </a:fld>
            <a:endParaRPr lang="en-US" sz="1000" b="0" dirty="0" smtClean="0">
              <a:latin typeface="Tahoma" charset="0"/>
            </a:endParaRPr>
          </a:p>
        </p:txBody>
      </p:sp>
    </p:spTree>
    <p:extLst>
      <p:ext uri="{BB962C8B-B14F-4D97-AF65-F5344CB8AC3E}">
        <p14:creationId xmlns:p14="http://schemas.microsoft.com/office/powerpoint/2010/main" val="10917149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03688"/>
            <a:ext cx="8229600" cy="668866"/>
          </a:xfrm>
        </p:spPr>
        <p:txBody>
          <a:bodyPr/>
          <a:lstStyle/>
          <a:p>
            <a:pPr>
              <a:lnSpc>
                <a:spcPct val="100000"/>
              </a:lnSpc>
            </a:pPr>
            <a:r>
              <a:rPr lang="en-US" b="1"/>
              <a:t>Set up guide – Before we start</a:t>
            </a:r>
            <a:endParaRPr lang="en-US" b="1" dirty="0"/>
          </a:p>
        </p:txBody>
      </p:sp>
      <p:sp>
        <p:nvSpPr>
          <p:cNvPr id="3" name="Content Placeholder 2"/>
          <p:cNvSpPr>
            <a:spLocks noGrp="1"/>
          </p:cNvSpPr>
          <p:nvPr>
            <p:ph sz="quarter" idx="13"/>
          </p:nvPr>
        </p:nvSpPr>
        <p:spPr>
          <a:xfrm>
            <a:off x="292100" y="1777999"/>
            <a:ext cx="8686800" cy="4804833"/>
          </a:xfrm>
        </p:spPr>
        <p:txBody>
          <a:bodyPr>
            <a:normAutofit fontScale="92500"/>
          </a:bodyPr>
          <a:lstStyle/>
          <a:p>
            <a:endParaRPr lang="en-US" dirty="0" smtClean="0"/>
          </a:p>
          <a:p>
            <a:pPr lvl="1"/>
            <a:r>
              <a:rPr lang="en-US" dirty="0" smtClean="0"/>
              <a:t>Step </a:t>
            </a:r>
            <a:r>
              <a:rPr lang="en-US" dirty="0"/>
              <a:t>3</a:t>
            </a:r>
            <a:r>
              <a:rPr lang="en-US" dirty="0" smtClean="0"/>
              <a:t>: Login to the </a:t>
            </a:r>
            <a:r>
              <a:rPr lang="en-US" dirty="0" err="1" smtClean="0"/>
              <a:t>Hadoop</a:t>
            </a:r>
            <a:r>
              <a:rPr lang="en-US" dirty="0" smtClean="0"/>
              <a:t> cluster and run a smoke test.</a:t>
            </a:r>
          </a:p>
          <a:p>
            <a:pPr lvl="2"/>
            <a:r>
              <a:rPr lang="en-US" dirty="0" smtClean="0"/>
              <a:t>~</a:t>
            </a:r>
            <a:r>
              <a:rPr lang="en-US" dirty="0" err="1" smtClean="0"/>
              <a:t>cgtrnxx</a:t>
            </a:r>
            <a:r>
              <a:rPr lang="en-US" dirty="0" smtClean="0"/>
              <a:t>$ </a:t>
            </a:r>
            <a:r>
              <a:rPr lang="en-US" b="1" dirty="0" err="1" smtClean="0"/>
              <a:t>ssh</a:t>
            </a:r>
            <a:r>
              <a:rPr lang="en-US" b="1" dirty="0" smtClean="0"/>
              <a:t> cg-hm06 </a:t>
            </a:r>
            <a:r>
              <a:rPr lang="en-US" dirty="0" smtClean="0"/>
              <a:t>(note </a:t>
            </a:r>
            <a:r>
              <a:rPr lang="en-US" dirty="0"/>
              <a:t>that access to cg-hm06 is via roger-</a:t>
            </a:r>
            <a:r>
              <a:rPr lang="en-US" dirty="0" smtClean="0"/>
              <a:t>login)</a:t>
            </a:r>
          </a:p>
          <a:p>
            <a:pPr lvl="2"/>
            <a:r>
              <a:rPr lang="en-US" dirty="0" smtClean="0"/>
              <a:t>~</a:t>
            </a:r>
            <a:r>
              <a:rPr lang="en-US" dirty="0" err="1"/>
              <a:t>cgtrnxx</a:t>
            </a:r>
            <a:r>
              <a:rPr lang="en-US" dirty="0"/>
              <a:t>$ </a:t>
            </a:r>
            <a:r>
              <a:rPr lang="en-US" b="1" dirty="0" err="1" smtClean="0"/>
              <a:t>hadoop</a:t>
            </a:r>
            <a:r>
              <a:rPr lang="en-US" b="1" dirty="0" smtClean="0"/>
              <a:t> version </a:t>
            </a:r>
            <a:r>
              <a:rPr lang="en-US" dirty="0" smtClean="0"/>
              <a:t>(see </a:t>
            </a:r>
            <a:r>
              <a:rPr lang="en-US" dirty="0" err="1"/>
              <a:t>Hadoop</a:t>
            </a:r>
            <a:r>
              <a:rPr lang="en-US" dirty="0"/>
              <a:t> version: </a:t>
            </a:r>
            <a:r>
              <a:rPr lang="nl-NL" dirty="0" err="1"/>
              <a:t>Hadoop</a:t>
            </a:r>
            <a:r>
              <a:rPr lang="nl-NL" dirty="0"/>
              <a:t> 2.6.0.2.2.0.0-2041</a:t>
            </a:r>
            <a:r>
              <a:rPr lang="en-US" b="1" dirty="0" smtClean="0"/>
              <a:t>)</a:t>
            </a:r>
          </a:p>
          <a:p>
            <a:pPr lvl="2"/>
            <a:r>
              <a:rPr lang="en-US" dirty="0"/>
              <a:t>~</a:t>
            </a:r>
            <a:r>
              <a:rPr lang="en-US" dirty="0" err="1"/>
              <a:t>cgtrnxx</a:t>
            </a:r>
            <a:r>
              <a:rPr lang="en-US" dirty="0"/>
              <a:t>$ </a:t>
            </a:r>
            <a:r>
              <a:rPr lang="en-US" b="1" dirty="0"/>
              <a:t>yarn node </a:t>
            </a:r>
            <a:r>
              <a:rPr lang="en-US" b="1" dirty="0" smtClean="0"/>
              <a:t>-list </a:t>
            </a:r>
            <a:r>
              <a:rPr lang="en-US" dirty="0" smtClean="0"/>
              <a:t>(</a:t>
            </a:r>
            <a:r>
              <a:rPr lang="en-US" dirty="0"/>
              <a:t>s</a:t>
            </a:r>
            <a:r>
              <a:rPr lang="en-US" dirty="0" smtClean="0"/>
              <a:t>ee </a:t>
            </a:r>
            <a:r>
              <a:rPr lang="en-US" dirty="0"/>
              <a:t>9 </a:t>
            </a:r>
            <a:r>
              <a:rPr lang="en-US" dirty="0" err="1" smtClean="0"/>
              <a:t>Datanodes</a:t>
            </a:r>
            <a:r>
              <a:rPr lang="en-US" dirty="0" smtClean="0"/>
              <a:t> available </a:t>
            </a:r>
            <a:r>
              <a:rPr lang="en-US" dirty="0"/>
              <a:t>in the cluster</a:t>
            </a:r>
            <a:r>
              <a:rPr lang="en-US" b="1" dirty="0" smtClean="0"/>
              <a:t>)</a:t>
            </a:r>
          </a:p>
          <a:p>
            <a:pPr lvl="2"/>
            <a:r>
              <a:rPr lang="en-US" dirty="0" smtClean="0"/>
              <a:t>You can do the same on Hadoop cluster for spark</a:t>
            </a:r>
          </a:p>
          <a:p>
            <a:pPr lvl="3"/>
            <a:r>
              <a:rPr lang="en-US" b="1" dirty="0" smtClean="0"/>
              <a:t>you need to first exit cg-hm06</a:t>
            </a:r>
            <a:r>
              <a:rPr lang="en-US" dirty="0"/>
              <a:t>: ~</a:t>
            </a:r>
            <a:r>
              <a:rPr lang="en-US" dirty="0" smtClean="0"/>
              <a:t>cgtrnxx@cg-hm06$ </a:t>
            </a:r>
            <a:r>
              <a:rPr lang="en-US" b="1" dirty="0" smtClean="0"/>
              <a:t>exit</a:t>
            </a:r>
            <a:endParaRPr lang="en-US" b="1" dirty="0"/>
          </a:p>
          <a:p>
            <a:pPr marL="1371600" lvl="3" indent="0">
              <a:buNone/>
            </a:pPr>
            <a:endParaRPr lang="en-US" b="1" dirty="0"/>
          </a:p>
          <a:p>
            <a:pPr lvl="1"/>
            <a:r>
              <a:rPr lang="en-US" dirty="0" smtClean="0"/>
              <a:t>Step 4: Copy files and directories for this course’s exercises and demos.</a:t>
            </a:r>
          </a:p>
          <a:p>
            <a:pPr lvl="2"/>
            <a:r>
              <a:rPr lang="en-US" dirty="0"/>
              <a:t>~</a:t>
            </a:r>
            <a:r>
              <a:rPr lang="en-US" dirty="0" err="1"/>
              <a:t>cgtrnxx</a:t>
            </a:r>
            <a:r>
              <a:rPr lang="en-US" b="1" dirty="0"/>
              <a:t>$ </a:t>
            </a:r>
            <a:r>
              <a:rPr lang="en-US" b="1" dirty="0" err="1" smtClean="0"/>
              <a:t>mkdir</a:t>
            </a:r>
            <a:r>
              <a:rPr lang="en-US" b="1" dirty="0" smtClean="0"/>
              <a:t>  your_name (whichever you like)</a:t>
            </a:r>
            <a:endParaRPr lang="en-US" b="1" dirty="0"/>
          </a:p>
          <a:p>
            <a:pPr lvl="2"/>
            <a:r>
              <a:rPr lang="en-US" dirty="0" smtClean="0"/>
              <a:t>~</a:t>
            </a:r>
            <a:r>
              <a:rPr lang="en-US" dirty="0" err="1"/>
              <a:t>cgtrnxx</a:t>
            </a:r>
            <a:r>
              <a:rPr lang="en-US" b="1" dirty="0"/>
              <a:t>$ </a:t>
            </a:r>
            <a:r>
              <a:rPr lang="en-US" b="1" dirty="0" err="1"/>
              <a:t>cp</a:t>
            </a:r>
            <a:r>
              <a:rPr lang="en-US" b="1" dirty="0"/>
              <a:t> </a:t>
            </a:r>
            <a:r>
              <a:rPr lang="en-US" b="1" dirty="0" smtClean="0"/>
              <a:t>-r </a:t>
            </a:r>
            <a:r>
              <a:rPr lang="en-US" b="1" dirty="0"/>
              <a:t>/</a:t>
            </a:r>
            <a:r>
              <a:rPr lang="en-US" b="1" dirty="0" smtClean="0"/>
              <a:t>projects/EOT/spark  ~/your_name</a:t>
            </a:r>
            <a:endParaRPr lang="en-US" b="1" dirty="0"/>
          </a:p>
          <a:p>
            <a:pPr lvl="2"/>
            <a:r>
              <a:rPr lang="en-US" dirty="0"/>
              <a:t>~</a:t>
            </a:r>
            <a:r>
              <a:rPr lang="en-US" dirty="0" err="1"/>
              <a:t>cgtrnxx</a:t>
            </a:r>
            <a:r>
              <a:rPr lang="en-US" dirty="0"/>
              <a:t>$ </a:t>
            </a:r>
            <a:r>
              <a:rPr lang="en-US" b="1" dirty="0" smtClean="0"/>
              <a:t>cd ~/</a:t>
            </a:r>
            <a:r>
              <a:rPr lang="en-US" b="1" dirty="0" err="1" smtClean="0"/>
              <a:t>your_name</a:t>
            </a:r>
            <a:r>
              <a:rPr lang="en-US" b="1" dirty="0" smtClean="0"/>
              <a:t>/spark</a:t>
            </a:r>
            <a:r>
              <a:rPr lang="en-US" dirty="0" smtClean="0"/>
              <a:t> (change directory)</a:t>
            </a:r>
          </a:p>
          <a:p>
            <a:pPr lvl="2"/>
            <a:r>
              <a:rPr lang="en-US" dirty="0"/>
              <a:t>~</a:t>
            </a:r>
            <a:r>
              <a:rPr lang="en-US" dirty="0" err="1"/>
              <a:t>cgtrnxx</a:t>
            </a:r>
            <a:r>
              <a:rPr lang="en-US" dirty="0"/>
              <a:t>$ </a:t>
            </a:r>
            <a:r>
              <a:rPr lang="en-US" b="1" dirty="0"/>
              <a:t>ls</a:t>
            </a:r>
            <a:r>
              <a:rPr lang="en-US" dirty="0"/>
              <a:t> (list all files in your current directory)</a:t>
            </a:r>
          </a:p>
          <a:p>
            <a:pPr lvl="2"/>
            <a:endParaRPr lang="en-US" dirty="0"/>
          </a:p>
          <a:p>
            <a:r>
              <a:rPr lang="en-US" dirty="0" smtClean="0"/>
              <a:t>You should now have logged in and been ready to start this course. </a:t>
            </a:r>
            <a:endParaRPr lang="en-US" dirty="0"/>
          </a:p>
          <a:p>
            <a:pPr lvl="1"/>
            <a:r>
              <a:rPr lang="en-US" dirty="0" smtClean="0"/>
              <a:t>If any of these steps failed, please let us know.</a:t>
            </a:r>
            <a:endParaRPr lang="en-US" dirty="0"/>
          </a:p>
          <a:p>
            <a:pPr lvl="2"/>
            <a:endParaRPr lang="en-US" dirty="0"/>
          </a:p>
          <a:p>
            <a:pPr lvl="1"/>
            <a:endParaRPr lang="en-US" dirty="0" smtClean="0"/>
          </a:p>
        </p:txBody>
      </p:sp>
      <p:sp>
        <p:nvSpPr>
          <p:cNvPr id="4" name="Slide Number Placeholder 3"/>
          <p:cNvSpPr>
            <a:spLocks noGrp="1"/>
          </p:cNvSpPr>
          <p:nvPr>
            <p:ph type="sldNum" sz="quarter" idx="12"/>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13</a:t>
            </a:fld>
            <a:endParaRPr lang="en-US" sz="1000" b="0" dirty="0" smtClean="0">
              <a:latin typeface="Tahoma" charset="0"/>
            </a:endParaRPr>
          </a:p>
        </p:txBody>
      </p:sp>
    </p:spTree>
    <p:extLst>
      <p:ext uri="{BB962C8B-B14F-4D97-AF65-F5344CB8AC3E}">
        <p14:creationId xmlns:p14="http://schemas.microsoft.com/office/powerpoint/2010/main" val="12819449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198" y="1101206"/>
            <a:ext cx="8336604" cy="668866"/>
          </a:xfrm>
        </p:spPr>
        <p:txBody>
          <a:bodyPr/>
          <a:lstStyle/>
          <a:p>
            <a:r>
              <a:rPr lang="en-US" b="1" dirty="0" smtClean="0"/>
              <a:t>Distributed Computing using Hadoop</a:t>
            </a:r>
            <a:endParaRPr lang="en-US" b="1" dirty="0"/>
          </a:p>
        </p:txBody>
      </p:sp>
      <p:sp>
        <p:nvSpPr>
          <p:cNvPr id="3" name="Content Placeholder 2"/>
          <p:cNvSpPr>
            <a:spLocks noGrp="1"/>
          </p:cNvSpPr>
          <p:nvPr>
            <p:ph sz="quarter" idx="13"/>
          </p:nvPr>
        </p:nvSpPr>
        <p:spPr>
          <a:xfrm>
            <a:off x="292100" y="1777999"/>
            <a:ext cx="8686800" cy="4804833"/>
          </a:xfrm>
        </p:spPr>
        <p:txBody>
          <a:bodyPr>
            <a:normAutofit/>
          </a:bodyPr>
          <a:lstStyle/>
          <a:p>
            <a:r>
              <a:rPr lang="en-US" dirty="0" smtClean="0"/>
              <a:t>What is Hadoop</a:t>
            </a:r>
          </a:p>
          <a:p>
            <a:pPr lvl="1"/>
            <a:r>
              <a:rPr lang="en-US" dirty="0"/>
              <a:t>Distributed file system + replicating data in multiple nodes.</a:t>
            </a:r>
          </a:p>
          <a:p>
            <a:pPr lvl="1"/>
            <a:r>
              <a:rPr lang="en-US" dirty="0"/>
              <a:t>Easy-to-use MapReduce interface.</a:t>
            </a:r>
          </a:p>
          <a:p>
            <a:pPr lvl="1"/>
            <a:r>
              <a:rPr lang="en-US" dirty="0"/>
              <a:t>Scalable.</a:t>
            </a:r>
          </a:p>
          <a:p>
            <a:pPr lvl="1"/>
            <a:r>
              <a:rPr lang="en-US" dirty="0"/>
              <a:t>Parallel execution of mappers/reducers.</a:t>
            </a:r>
          </a:p>
          <a:p>
            <a:pPr lvl="1"/>
            <a:r>
              <a:rPr lang="en-US" dirty="0"/>
              <a:t>Fault </a:t>
            </a:r>
            <a:r>
              <a:rPr lang="en-US" dirty="0" smtClean="0"/>
              <a:t>tolerant.</a:t>
            </a:r>
          </a:p>
          <a:p>
            <a:r>
              <a:rPr lang="en-US" dirty="0" smtClean="0"/>
              <a:t>When to use Hadoop</a:t>
            </a:r>
          </a:p>
          <a:p>
            <a:pPr lvl="1"/>
            <a:r>
              <a:rPr lang="en-US" dirty="0"/>
              <a:t>D</a:t>
            </a:r>
            <a:r>
              <a:rPr lang="en-US" dirty="0" smtClean="0"/>
              <a:t>ata </a:t>
            </a:r>
            <a:r>
              <a:rPr lang="en-US" dirty="0"/>
              <a:t>is too big to fit into memory.</a:t>
            </a:r>
          </a:p>
          <a:p>
            <a:pPr lvl="1"/>
            <a:r>
              <a:rPr lang="en-US" dirty="0" smtClean="0"/>
              <a:t>Tasks can be decomposed as batch-based </a:t>
            </a:r>
            <a:r>
              <a:rPr lang="en-US" dirty="0"/>
              <a:t>processing.</a:t>
            </a:r>
          </a:p>
          <a:p>
            <a:pPr lvl="1"/>
            <a:r>
              <a:rPr lang="en-US" dirty="0" smtClean="0"/>
              <a:t>The problem </a:t>
            </a:r>
            <a:r>
              <a:rPr lang="en-US" dirty="0"/>
              <a:t>can be modeled </a:t>
            </a:r>
            <a:r>
              <a:rPr lang="en-US" dirty="0" smtClean="0"/>
              <a:t>by MapReduce computing paradigm.</a:t>
            </a:r>
            <a:endParaRPr lang="en-US" dirty="0"/>
          </a:p>
          <a:p>
            <a:pPr lvl="1"/>
            <a:r>
              <a:rPr lang="en-US" dirty="0"/>
              <a:t>S</a:t>
            </a:r>
            <a:r>
              <a:rPr lang="en-US" dirty="0" smtClean="0"/>
              <a:t>calability </a:t>
            </a:r>
            <a:r>
              <a:rPr lang="en-US" dirty="0"/>
              <a:t>is the </a:t>
            </a:r>
            <a:r>
              <a:rPr lang="en-US" dirty="0" smtClean="0"/>
              <a:t>major issue not </a:t>
            </a:r>
            <a:r>
              <a:rPr lang="en-US" dirty="0"/>
              <a:t>interactivity</a:t>
            </a:r>
            <a:r>
              <a:rPr lang="en-US" dirty="0" smtClean="0"/>
              <a:t>.</a:t>
            </a:r>
            <a:endParaRPr lang="en-US" dirty="0"/>
          </a:p>
        </p:txBody>
      </p:sp>
      <p:sp>
        <p:nvSpPr>
          <p:cNvPr id="4" name="Slide Number Placeholder 3"/>
          <p:cNvSpPr>
            <a:spLocks noGrp="1"/>
          </p:cNvSpPr>
          <p:nvPr>
            <p:ph type="sldNum" sz="quarter" idx="12"/>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14</a:t>
            </a:fld>
            <a:endParaRPr lang="en-US" sz="1000" b="0" dirty="0" smtClean="0">
              <a:latin typeface="Tahoma" charset="0"/>
            </a:endParaRPr>
          </a:p>
        </p:txBody>
      </p:sp>
    </p:spTree>
    <p:extLst>
      <p:ext uri="{BB962C8B-B14F-4D97-AF65-F5344CB8AC3E}">
        <p14:creationId xmlns:p14="http://schemas.microsoft.com/office/powerpoint/2010/main" val="19829450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292100" y="1777999"/>
            <a:ext cx="8686800" cy="4804833"/>
          </a:xfrm>
        </p:spPr>
        <p:txBody>
          <a:bodyPr>
            <a:normAutofit/>
          </a:bodyPr>
          <a:lstStyle/>
          <a:p>
            <a:r>
              <a:rPr lang="en-US" dirty="0" smtClean="0"/>
              <a:t>What is Spark</a:t>
            </a:r>
          </a:p>
          <a:p>
            <a:pPr lvl="1"/>
            <a:r>
              <a:rPr lang="en-US" dirty="0" smtClean="0"/>
              <a:t>An </a:t>
            </a:r>
            <a:r>
              <a:rPr lang="en-US" dirty="0"/>
              <a:t>open-source cluster computing framework originally developed in the </a:t>
            </a:r>
            <a:r>
              <a:rPr lang="en-US" dirty="0" err="1"/>
              <a:t>AMPLab</a:t>
            </a:r>
            <a:r>
              <a:rPr lang="en-US" dirty="0"/>
              <a:t> at UC </a:t>
            </a:r>
            <a:r>
              <a:rPr lang="en-US" dirty="0" smtClean="0"/>
              <a:t>Berkeley</a:t>
            </a:r>
          </a:p>
          <a:p>
            <a:pPr lvl="1"/>
            <a:r>
              <a:rPr lang="en-US" dirty="0"/>
              <a:t>The fundamental programming abstraction is </a:t>
            </a:r>
            <a:r>
              <a:rPr lang="en-US" dirty="0" smtClean="0"/>
              <a:t>Resilient </a:t>
            </a:r>
            <a:r>
              <a:rPr lang="en-US" dirty="0"/>
              <a:t>Distributed </a:t>
            </a:r>
            <a:r>
              <a:rPr lang="en-US" dirty="0" smtClean="0"/>
              <a:t>Datasets (RDD), which is </a:t>
            </a:r>
            <a:r>
              <a:rPr lang="en-US" dirty="0"/>
              <a:t>a logical collection of data partitioned across machines.</a:t>
            </a:r>
            <a:endParaRPr lang="en-US" dirty="0" smtClean="0"/>
          </a:p>
          <a:p>
            <a:pPr lvl="1"/>
            <a:r>
              <a:rPr lang="en-US" dirty="0" smtClean="0"/>
              <a:t>Run </a:t>
            </a:r>
            <a:r>
              <a:rPr lang="en-US" dirty="0"/>
              <a:t>programs up to 100x faster than Hadoop MapReduce in memory, or 10x faster on disk</a:t>
            </a:r>
            <a:r>
              <a:rPr lang="en-US" dirty="0" smtClean="0"/>
              <a:t>.</a:t>
            </a:r>
          </a:p>
          <a:p>
            <a:pPr lvl="1"/>
            <a:r>
              <a:rPr lang="en-US" dirty="0"/>
              <a:t>Ease of </a:t>
            </a:r>
            <a:r>
              <a:rPr lang="en-US" dirty="0" smtClean="0"/>
              <a:t>Use</a:t>
            </a:r>
          </a:p>
          <a:p>
            <a:pPr lvl="2"/>
            <a:r>
              <a:rPr lang="en-US" dirty="0" smtClean="0"/>
              <a:t>Write </a:t>
            </a:r>
            <a:r>
              <a:rPr lang="en-US" dirty="0"/>
              <a:t>applications quickly in Java, Scala, Python, R.</a:t>
            </a:r>
            <a:endParaRPr lang="en-US" dirty="0" smtClean="0"/>
          </a:p>
          <a:p>
            <a:pPr lvl="1"/>
            <a:r>
              <a:rPr lang="en-US" dirty="0"/>
              <a:t>Runs </a:t>
            </a:r>
            <a:r>
              <a:rPr lang="en-US" dirty="0" smtClean="0"/>
              <a:t>Everywhere</a:t>
            </a:r>
          </a:p>
          <a:p>
            <a:pPr lvl="2"/>
            <a:r>
              <a:rPr lang="en-US" dirty="0" smtClean="0"/>
              <a:t>Spark </a:t>
            </a:r>
            <a:r>
              <a:rPr lang="en-US" dirty="0"/>
              <a:t>runs on Hadoop, </a:t>
            </a:r>
            <a:r>
              <a:rPr lang="en-US" dirty="0" err="1"/>
              <a:t>Mesos</a:t>
            </a:r>
            <a:r>
              <a:rPr lang="en-US" dirty="0"/>
              <a:t>, standalone, or in the cloud. It can access diverse data sources including HDFS, Cassandra, HBase, and S3.</a:t>
            </a:r>
            <a:endParaRPr lang="en-US" dirty="0" smtClean="0"/>
          </a:p>
          <a:p>
            <a:r>
              <a:rPr lang="en-US" dirty="0" smtClean="0"/>
              <a:t>When to use Spark</a:t>
            </a:r>
          </a:p>
          <a:p>
            <a:pPr lvl="1"/>
            <a:r>
              <a:rPr lang="en-US" dirty="0" smtClean="0"/>
              <a:t>When the operations involves iterations, especially machine learning and data mining algorithms</a:t>
            </a:r>
          </a:p>
          <a:p>
            <a:pPr lvl="1"/>
            <a:r>
              <a:rPr lang="en-US" dirty="0" smtClean="0"/>
              <a:t>Repeatable/multiple queries on the same large dataset</a:t>
            </a:r>
            <a:endParaRPr lang="en-US" dirty="0"/>
          </a:p>
        </p:txBody>
      </p:sp>
      <p:sp>
        <p:nvSpPr>
          <p:cNvPr id="4" name="Slide Number Placeholder 3"/>
          <p:cNvSpPr>
            <a:spLocks noGrp="1"/>
          </p:cNvSpPr>
          <p:nvPr>
            <p:ph type="sldNum" sz="quarter" idx="12"/>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15</a:t>
            </a:fld>
            <a:endParaRPr lang="en-US" sz="1000" b="0" dirty="0" smtClean="0">
              <a:latin typeface="Tahoma" charset="0"/>
            </a:endParaRPr>
          </a:p>
        </p:txBody>
      </p:sp>
      <p:sp>
        <p:nvSpPr>
          <p:cNvPr id="5" name="Title 1"/>
          <p:cNvSpPr txBox="1">
            <a:spLocks/>
          </p:cNvSpPr>
          <p:nvPr/>
        </p:nvSpPr>
        <p:spPr>
          <a:xfrm>
            <a:off x="467198" y="1101206"/>
            <a:ext cx="8336604" cy="668866"/>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3600" kern="1200">
                <a:solidFill>
                  <a:schemeClr val="tx1"/>
                </a:solidFill>
                <a:effectLst>
                  <a:outerShdw blurRad="63500" dist="38100" dir="5400000" algn="t" rotWithShape="0">
                    <a:prstClr val="black">
                      <a:alpha val="25000"/>
                    </a:prstClr>
                  </a:outerShdw>
                </a:effectLst>
                <a:latin typeface="+mn-lt"/>
                <a:ea typeface="+mj-ea"/>
                <a:cs typeface="+mj-cs"/>
              </a:defRPr>
            </a:lvl1pPr>
          </a:lstStyle>
          <a:p>
            <a:r>
              <a:rPr lang="en-US" b="1" dirty="0" smtClean="0"/>
              <a:t>Distributed Computing using Spark</a:t>
            </a:r>
            <a:endParaRPr lang="en-US" b="1" dirty="0"/>
          </a:p>
        </p:txBody>
      </p:sp>
    </p:spTree>
    <p:extLst>
      <p:ext uri="{BB962C8B-B14F-4D97-AF65-F5344CB8AC3E}">
        <p14:creationId xmlns:p14="http://schemas.microsoft.com/office/powerpoint/2010/main" val="3140915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382000" cy="664797"/>
          </a:xfrm>
        </p:spPr>
        <p:txBody>
          <a:bodyPr wrap="square" numCol="1" anchorCtr="0" compatLnSpc="1">
            <a:prstTxWarp prst="textNoShape">
              <a:avLst/>
            </a:prstTxWarp>
          </a:bodyPr>
          <a:lstStyle/>
          <a:p>
            <a:r>
              <a:rPr lang="en-US" b="1" dirty="0" err="1">
                <a:effectLst>
                  <a:outerShdw blurRad="38100" dist="38100" dir="2700000" algn="tl">
                    <a:srgbClr val="DDDDDD"/>
                  </a:outerShdw>
                </a:effectLst>
                <a:latin typeface="Arial" charset="0"/>
                <a:ea typeface="ＭＳ Ｐゴシック" charset="0"/>
              </a:rPr>
              <a:t>Hadoop</a:t>
            </a:r>
            <a:r>
              <a:rPr lang="en-US" b="1" dirty="0">
                <a:effectLst>
                  <a:outerShdw blurRad="38100" dist="38100" dir="2700000" algn="tl">
                    <a:srgbClr val="DDDDDD"/>
                  </a:outerShdw>
                </a:effectLst>
                <a:latin typeface="Arial" charset="0"/>
                <a:ea typeface="ＭＳ Ｐゴシック" charset="0"/>
              </a:rPr>
              <a:t> Architecture</a:t>
            </a:r>
          </a:p>
        </p:txBody>
      </p:sp>
      <p:sp>
        <p:nvSpPr>
          <p:cNvPr id="5124" name="Slide Number Placeholder 3"/>
          <p:cNvSpPr>
            <a:spLocks noGrp="1"/>
          </p:cNvSpPr>
          <p:nvPr>
            <p:ph type="sldNum" sz="quarter" idx="12"/>
          </p:nvPr>
        </p:nvSpPr>
        <p:spPr bwMode="auto">
          <a:xfrm>
            <a:off x="8764588" y="6297613"/>
            <a:ext cx="303212" cy="401637"/>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D4731E97-0F38-C54C-9563-2D361A374AD3}" type="slidenum">
              <a:rPr lang="en-US">
                <a:latin typeface="Century Gothic" charset="0"/>
              </a:rPr>
              <a:pPr/>
              <a:t>16</a:t>
            </a:fld>
            <a:endParaRPr lang="en-US">
              <a:latin typeface="Century Gothic" charset="0"/>
            </a:endParaRPr>
          </a:p>
        </p:txBody>
      </p:sp>
      <p:pic>
        <p:nvPicPr>
          <p:cNvPr id="3" name="Picture 2"/>
          <p:cNvPicPr>
            <a:picLocks noChangeAspect="1"/>
          </p:cNvPicPr>
          <p:nvPr/>
        </p:nvPicPr>
        <p:blipFill>
          <a:blip r:embed="rId3"/>
          <a:stretch>
            <a:fillRect/>
          </a:stretch>
        </p:blipFill>
        <p:spPr>
          <a:xfrm>
            <a:off x="222068" y="2198336"/>
            <a:ext cx="8699863" cy="2983360"/>
          </a:xfrm>
          <a:prstGeom prst="rect">
            <a:avLst/>
          </a:prstGeom>
        </p:spPr>
      </p:pic>
      <p:sp>
        <p:nvSpPr>
          <p:cNvPr id="4" name="TextBox 3"/>
          <p:cNvSpPr txBox="1"/>
          <p:nvPr/>
        </p:nvSpPr>
        <p:spPr>
          <a:xfrm>
            <a:off x="484715" y="5327306"/>
            <a:ext cx="8437216" cy="276999"/>
          </a:xfrm>
          <a:prstGeom prst="rect">
            <a:avLst/>
          </a:prstGeom>
          <a:noFill/>
        </p:spPr>
        <p:txBody>
          <a:bodyPr wrap="square" rtlCol="0">
            <a:spAutoFit/>
          </a:bodyPr>
          <a:lstStyle/>
          <a:p>
            <a:r>
              <a:rPr lang="en-US" sz="1200" dirty="0" smtClean="0"/>
              <a:t>Source: </a:t>
            </a:r>
            <a:r>
              <a:rPr lang="en-US" sz="1200" dirty="0"/>
              <a:t>http://radar.oreilly.com/2014/01/an-introduction-to-hadoop-2-0-understanding-the-new-data-operating-system.html</a:t>
            </a:r>
          </a:p>
        </p:txBody>
      </p:sp>
    </p:spTree>
    <p:extLst>
      <p:ext uri="{BB962C8B-B14F-4D97-AF65-F5344CB8AC3E}">
        <p14:creationId xmlns:p14="http://schemas.microsoft.com/office/powerpoint/2010/main" val="19798015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70692"/>
            <a:ext cx="8382000" cy="677108"/>
          </a:xfrm>
        </p:spPr>
        <p:txBody>
          <a:bodyPr wrap="square" numCol="1" anchorCtr="0" compatLnSpc="1">
            <a:prstTxWarp prst="textNoShape">
              <a:avLst/>
            </a:prstTxWarp>
          </a:bodyPr>
          <a:lstStyle/>
          <a:p>
            <a:r>
              <a:rPr lang="en-US" b="1" dirty="0" smtClean="0">
                <a:effectLst>
                  <a:outerShdw blurRad="38100" dist="38100" dir="2700000" algn="tl">
                    <a:srgbClr val="DDDDDD"/>
                  </a:outerShdw>
                </a:effectLst>
                <a:latin typeface="Arial" charset="0"/>
                <a:ea typeface="ＭＳ Ｐゴシック" charset="0"/>
              </a:rPr>
              <a:t>Terminologies</a:t>
            </a:r>
            <a:endParaRPr lang="en-US" b="1" dirty="0">
              <a:effectLst>
                <a:outerShdw blurRad="38100" dist="38100" dir="2700000" algn="tl">
                  <a:srgbClr val="DDDDDD"/>
                </a:outerShdw>
              </a:effectLst>
              <a:latin typeface="Arial" charset="0"/>
              <a:ea typeface="ＭＳ Ｐゴシック" charset="0"/>
            </a:endParaRPr>
          </a:p>
        </p:txBody>
      </p:sp>
      <p:sp>
        <p:nvSpPr>
          <p:cNvPr id="7172" name="Slide Number Placeholder 3"/>
          <p:cNvSpPr>
            <a:spLocks noGrp="1"/>
          </p:cNvSpPr>
          <p:nvPr>
            <p:ph type="sldNum" sz="quarter" idx="12"/>
          </p:nvPr>
        </p:nvSpPr>
        <p:spPr bwMode="auto">
          <a:xfrm>
            <a:off x="8764588" y="6297613"/>
            <a:ext cx="303212" cy="401637"/>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C6E926CD-7DB4-AE4B-AADD-312C77DFC05A}" type="slidenum">
              <a:rPr lang="en-US">
                <a:latin typeface="Century Gothic" charset="0"/>
              </a:rPr>
              <a:pPr/>
              <a:t>17</a:t>
            </a:fld>
            <a:endParaRPr lang="en-US">
              <a:latin typeface="Century Gothic" charset="0"/>
            </a:endParaRPr>
          </a:p>
        </p:txBody>
      </p:sp>
      <p:pic>
        <p:nvPicPr>
          <p:cNvPr id="3" name="Picture 2"/>
          <p:cNvPicPr>
            <a:picLocks noChangeAspect="1"/>
          </p:cNvPicPr>
          <p:nvPr/>
        </p:nvPicPr>
        <p:blipFill>
          <a:blip r:embed="rId3"/>
          <a:stretch>
            <a:fillRect/>
          </a:stretch>
        </p:blipFill>
        <p:spPr>
          <a:xfrm>
            <a:off x="177800" y="1752600"/>
            <a:ext cx="8649296" cy="4356100"/>
          </a:xfrm>
          <a:prstGeom prst="rect">
            <a:avLst/>
          </a:prstGeom>
        </p:spPr>
      </p:pic>
    </p:spTree>
    <p:extLst>
      <p:ext uri="{BB962C8B-B14F-4D97-AF65-F5344CB8AC3E}">
        <p14:creationId xmlns:p14="http://schemas.microsoft.com/office/powerpoint/2010/main" val="4062459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70692"/>
            <a:ext cx="8382000" cy="677108"/>
          </a:xfrm>
        </p:spPr>
        <p:txBody>
          <a:bodyPr wrap="square" numCol="1" anchorCtr="0" compatLnSpc="1">
            <a:prstTxWarp prst="textNoShape">
              <a:avLst/>
            </a:prstTxWarp>
          </a:bodyPr>
          <a:lstStyle/>
          <a:p>
            <a:r>
              <a:rPr lang="en-US" b="1" dirty="0" smtClean="0">
                <a:effectLst>
                  <a:outerShdw blurRad="38100" dist="38100" dir="2700000" algn="tl">
                    <a:srgbClr val="DDDDDD"/>
                  </a:outerShdw>
                </a:effectLst>
                <a:latin typeface="Arial" charset="0"/>
                <a:ea typeface="ＭＳ Ｐゴシック" charset="0"/>
              </a:rPr>
              <a:t>Terminologies</a:t>
            </a:r>
            <a:endParaRPr lang="en-US" b="1" dirty="0">
              <a:effectLst>
                <a:outerShdw blurRad="38100" dist="38100" dir="2700000" algn="tl">
                  <a:srgbClr val="DDDDDD"/>
                </a:outerShdw>
              </a:effectLst>
              <a:latin typeface="Arial" charset="0"/>
              <a:ea typeface="ＭＳ Ｐゴシック" charset="0"/>
            </a:endParaRPr>
          </a:p>
        </p:txBody>
      </p:sp>
      <p:sp>
        <p:nvSpPr>
          <p:cNvPr id="7171" name="Content Placeholder 2"/>
          <p:cNvSpPr>
            <a:spLocks noGrp="1"/>
          </p:cNvSpPr>
          <p:nvPr>
            <p:ph sz="quarter" idx="13"/>
          </p:nvPr>
        </p:nvSpPr>
        <p:spPr>
          <a:xfrm>
            <a:off x="381000" y="1752600"/>
            <a:ext cx="8382000" cy="4683125"/>
          </a:xfrm>
        </p:spPr>
        <p:txBody>
          <a:bodyPr/>
          <a:lstStyle/>
          <a:p>
            <a:r>
              <a:rPr lang="en-US" b="1" dirty="0" err="1">
                <a:latin typeface="Franklin Gothic Book" charset="0"/>
                <a:ea typeface="ＭＳ Ｐゴシック" charset="0"/>
              </a:rPr>
              <a:t>NameNode</a:t>
            </a:r>
            <a:endParaRPr lang="en-US" dirty="0">
              <a:latin typeface="Franklin Gothic Book" charset="0"/>
              <a:ea typeface="ＭＳ Ｐゴシック" charset="0"/>
            </a:endParaRPr>
          </a:p>
          <a:p>
            <a:pPr lvl="1"/>
            <a:r>
              <a:rPr lang="en-US" sz="2000" dirty="0">
                <a:latin typeface="Franklin Gothic Book" charset="0"/>
                <a:ea typeface="ＭＳ Ｐゴシック" charset="0"/>
              </a:rPr>
              <a:t>manages the file system metadata for HDFS</a:t>
            </a:r>
          </a:p>
          <a:p>
            <a:r>
              <a:rPr lang="en-US" b="1" dirty="0" err="1">
                <a:latin typeface="Franklin Gothic Book" charset="0"/>
                <a:ea typeface="ＭＳ Ｐゴシック" charset="0"/>
              </a:rPr>
              <a:t>DataNode</a:t>
            </a:r>
            <a:endParaRPr lang="en-US" dirty="0">
              <a:latin typeface="Franklin Gothic Book" charset="0"/>
              <a:ea typeface="ＭＳ Ｐゴシック" charset="0"/>
            </a:endParaRPr>
          </a:p>
          <a:p>
            <a:pPr lvl="1"/>
            <a:r>
              <a:rPr lang="en-US" sz="2000" dirty="0">
                <a:latin typeface="Franklin Gothic Book" charset="0"/>
                <a:ea typeface="ＭＳ Ｐゴシック" charset="0"/>
              </a:rPr>
              <a:t>store the actual data</a:t>
            </a:r>
          </a:p>
          <a:p>
            <a:r>
              <a:rPr lang="en-US" b="1" dirty="0" err="1">
                <a:latin typeface="Franklin Gothic Book" charset="0"/>
                <a:ea typeface="ＭＳ Ｐゴシック" charset="0"/>
              </a:rPr>
              <a:t>JobTracker</a:t>
            </a:r>
            <a:endParaRPr lang="en-US" dirty="0">
              <a:latin typeface="Franklin Gothic Book" charset="0"/>
              <a:ea typeface="ＭＳ Ｐゴシック" charset="0"/>
            </a:endParaRPr>
          </a:p>
          <a:p>
            <a:pPr lvl="1"/>
            <a:r>
              <a:rPr lang="en-US" sz="2000" dirty="0">
                <a:latin typeface="Franklin Gothic Book" charset="0"/>
                <a:ea typeface="ＭＳ Ｐゴシック" charset="0"/>
              </a:rPr>
              <a:t>responsible for scheduling the jobs' component tasks on </a:t>
            </a:r>
            <a:r>
              <a:rPr lang="en-US" sz="2000">
                <a:latin typeface="Franklin Gothic Book" charset="0"/>
                <a:ea typeface="ＭＳ Ｐゴシック" charset="0"/>
              </a:rPr>
              <a:t>the </a:t>
            </a:r>
            <a:r>
              <a:rPr lang="en-US" sz="2000" smtClean="0">
                <a:latin typeface="Franklin Gothic Book" charset="0"/>
                <a:ea typeface="ＭＳ Ｐゴシック" charset="0"/>
              </a:rPr>
              <a:t>TaskTrackers, </a:t>
            </a:r>
            <a:r>
              <a:rPr lang="en-US" sz="2000" dirty="0">
                <a:latin typeface="Franklin Gothic Book" charset="0"/>
                <a:ea typeface="ＭＳ Ｐゴシック" charset="0"/>
              </a:rPr>
              <a:t>monitoring them and re-executing the failed tasks</a:t>
            </a:r>
          </a:p>
          <a:p>
            <a:r>
              <a:rPr lang="en-US" b="1" dirty="0" err="1">
                <a:latin typeface="Franklin Gothic Book" charset="0"/>
                <a:ea typeface="ＭＳ Ｐゴシック" charset="0"/>
              </a:rPr>
              <a:t>TaskTracker</a:t>
            </a:r>
            <a:endParaRPr lang="en-US" dirty="0">
              <a:latin typeface="Franklin Gothic Book" charset="0"/>
              <a:ea typeface="ＭＳ Ｐゴシック" charset="0"/>
            </a:endParaRPr>
          </a:p>
          <a:p>
            <a:pPr lvl="1"/>
            <a:r>
              <a:rPr lang="en-US" sz="2000" dirty="0">
                <a:latin typeface="Franklin Gothic Book" charset="0"/>
                <a:ea typeface="ＭＳ Ｐゴシック" charset="0"/>
              </a:rPr>
              <a:t>execute the tasks as directed by the </a:t>
            </a:r>
            <a:r>
              <a:rPr lang="en-US" sz="2000" dirty="0" err="1">
                <a:latin typeface="Franklin Gothic Book" charset="0"/>
                <a:ea typeface="ＭＳ Ｐゴシック" charset="0"/>
              </a:rPr>
              <a:t>JobTracker</a:t>
            </a:r>
            <a:endParaRPr lang="en-US" sz="2000" dirty="0">
              <a:latin typeface="Franklin Gothic Book" charset="0"/>
              <a:ea typeface="ＭＳ Ｐゴシック" charset="0"/>
            </a:endParaRPr>
          </a:p>
          <a:p>
            <a:r>
              <a:rPr lang="en-US" b="1" dirty="0" err="1">
                <a:latin typeface="Franklin Gothic Book" charset="0"/>
                <a:ea typeface="ＭＳ Ｐゴシック" charset="0"/>
              </a:rPr>
              <a:t>NameNode</a:t>
            </a:r>
            <a:r>
              <a:rPr lang="en-US" dirty="0">
                <a:latin typeface="Franklin Gothic Book" charset="0"/>
                <a:ea typeface="ＭＳ Ｐゴシック" charset="0"/>
              </a:rPr>
              <a:t> and </a:t>
            </a:r>
            <a:r>
              <a:rPr lang="en-US" b="1" dirty="0" err="1">
                <a:latin typeface="Franklin Gothic Book" charset="0"/>
                <a:ea typeface="ＭＳ Ｐゴシック" charset="0"/>
              </a:rPr>
              <a:t>JobTracker</a:t>
            </a:r>
            <a:r>
              <a:rPr lang="en-US" dirty="0">
                <a:latin typeface="Franklin Gothic Book" charset="0"/>
                <a:ea typeface="ＭＳ Ｐゴシック" charset="0"/>
              </a:rPr>
              <a:t> are the masters</a:t>
            </a:r>
          </a:p>
        </p:txBody>
      </p:sp>
      <p:sp>
        <p:nvSpPr>
          <p:cNvPr id="7172" name="Slide Number Placeholder 3"/>
          <p:cNvSpPr>
            <a:spLocks noGrp="1"/>
          </p:cNvSpPr>
          <p:nvPr>
            <p:ph type="sldNum" sz="quarter" idx="12"/>
          </p:nvPr>
        </p:nvSpPr>
        <p:spPr bwMode="auto">
          <a:xfrm>
            <a:off x="8764588" y="6297613"/>
            <a:ext cx="303212" cy="401637"/>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C6E926CD-7DB4-AE4B-AADD-312C77DFC05A}" type="slidenum">
              <a:rPr lang="en-US">
                <a:latin typeface="Century Gothic" charset="0"/>
              </a:rPr>
              <a:pPr/>
              <a:t>18</a:t>
            </a:fld>
            <a:endParaRPr lang="en-US">
              <a:latin typeface="Century Gothic" charset="0"/>
            </a:endParaRPr>
          </a:p>
        </p:txBody>
      </p:sp>
    </p:spTree>
    <p:extLst>
      <p:ext uri="{BB962C8B-B14F-4D97-AF65-F5344CB8AC3E}">
        <p14:creationId xmlns:p14="http://schemas.microsoft.com/office/powerpoint/2010/main" val="2846309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66800"/>
            <a:ext cx="8382000" cy="677108"/>
          </a:xfrm>
        </p:spPr>
        <p:txBody>
          <a:bodyPr wrap="square" numCol="1" anchorCtr="0" compatLnSpc="1">
            <a:prstTxWarp prst="textNoShape">
              <a:avLst/>
            </a:prstTxWarp>
          </a:bodyPr>
          <a:lstStyle/>
          <a:p>
            <a:r>
              <a:rPr lang="en-US" b="1" dirty="0" smtClean="0">
                <a:effectLst>
                  <a:outerShdw blurRad="38100" dist="38100" dir="2700000" algn="tl">
                    <a:srgbClr val="DDDDDD"/>
                  </a:outerShdw>
                </a:effectLst>
                <a:latin typeface="Arial" charset="0"/>
                <a:ea typeface="ＭＳ Ｐゴシック" charset="0"/>
              </a:rPr>
              <a:t>MapReduce computing paradigm</a:t>
            </a:r>
            <a:endParaRPr lang="en-US" b="1" dirty="0">
              <a:effectLst>
                <a:outerShdw blurRad="38100" dist="38100" dir="2700000" algn="tl">
                  <a:srgbClr val="DDDDDD"/>
                </a:outerShdw>
              </a:effectLst>
              <a:latin typeface="Arial" charset="0"/>
              <a:ea typeface="ＭＳ Ｐゴシック" charset="0"/>
            </a:endParaRPr>
          </a:p>
        </p:txBody>
      </p:sp>
      <p:sp>
        <p:nvSpPr>
          <p:cNvPr id="10244" name="Slide Number Placeholder 3"/>
          <p:cNvSpPr>
            <a:spLocks noGrp="1"/>
          </p:cNvSpPr>
          <p:nvPr>
            <p:ph type="sldNum" sz="quarter" idx="12"/>
          </p:nvPr>
        </p:nvSpPr>
        <p:spPr bwMode="auto">
          <a:xfrm>
            <a:off x="8764588" y="6297613"/>
            <a:ext cx="303212" cy="401637"/>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4FC04F75-C4ED-5048-A169-1326288304E9}" type="slidenum">
              <a:rPr lang="en-US">
                <a:latin typeface="Century Gothic" charset="0"/>
              </a:rPr>
              <a:pPr/>
              <a:t>19</a:t>
            </a:fld>
            <a:endParaRPr lang="en-US">
              <a:latin typeface="Century Gothic" charset="0"/>
            </a:endParaRPr>
          </a:p>
        </p:txBody>
      </p:sp>
      <p:pic>
        <p:nvPicPr>
          <p:cNvPr id="3" name="Picture 2"/>
          <p:cNvPicPr>
            <a:picLocks noChangeAspect="1"/>
          </p:cNvPicPr>
          <p:nvPr/>
        </p:nvPicPr>
        <p:blipFill>
          <a:blip r:embed="rId3"/>
          <a:stretch>
            <a:fillRect/>
          </a:stretch>
        </p:blipFill>
        <p:spPr>
          <a:xfrm>
            <a:off x="457200" y="1810960"/>
            <a:ext cx="8209783" cy="4419600"/>
          </a:xfrm>
          <a:prstGeom prst="rect">
            <a:avLst/>
          </a:prstGeom>
        </p:spPr>
      </p:pic>
    </p:spTree>
    <p:extLst>
      <p:ext uri="{BB962C8B-B14F-4D97-AF65-F5344CB8AC3E}">
        <p14:creationId xmlns:p14="http://schemas.microsoft.com/office/powerpoint/2010/main" val="4171096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Outline</a:t>
            </a:r>
            <a:endParaRPr lang="en-US" b="1" dirty="0"/>
          </a:p>
        </p:txBody>
      </p:sp>
      <p:sp>
        <p:nvSpPr>
          <p:cNvPr id="3" name="Content Placeholder 2"/>
          <p:cNvSpPr>
            <a:spLocks noGrp="1"/>
          </p:cNvSpPr>
          <p:nvPr>
            <p:ph sz="quarter" idx="13"/>
          </p:nvPr>
        </p:nvSpPr>
        <p:spPr>
          <a:xfrm>
            <a:off x="292100" y="1777999"/>
            <a:ext cx="8686800" cy="4804833"/>
          </a:xfrm>
        </p:spPr>
        <p:txBody>
          <a:bodyPr>
            <a:normAutofit/>
          </a:bodyPr>
          <a:lstStyle/>
          <a:p>
            <a:r>
              <a:rPr lang="en-US" dirty="0" smtClean="0"/>
              <a:t>Big </a:t>
            </a:r>
            <a:r>
              <a:rPr lang="en-US" dirty="0"/>
              <a:t>Movement </a:t>
            </a:r>
            <a:r>
              <a:rPr lang="en-US" dirty="0" smtClean="0"/>
              <a:t>Data</a:t>
            </a:r>
          </a:p>
          <a:p>
            <a:r>
              <a:rPr lang="en-US" dirty="0" smtClean="0"/>
              <a:t>CyberGIS</a:t>
            </a:r>
          </a:p>
          <a:p>
            <a:r>
              <a:rPr lang="en-US" dirty="0" smtClean="0"/>
              <a:t>Distributed computing environment in ROGER</a:t>
            </a:r>
          </a:p>
          <a:p>
            <a:pPr lvl="1"/>
            <a:r>
              <a:rPr lang="en-US" sz="1800" b="1" dirty="0" smtClean="0"/>
              <a:t>Apache Hadoop</a:t>
            </a:r>
            <a:endParaRPr lang="en-US" sz="1800" b="1" dirty="0"/>
          </a:p>
          <a:p>
            <a:pPr lvl="1"/>
            <a:r>
              <a:rPr lang="en-US" sz="1800" b="1" dirty="0" smtClean="0"/>
              <a:t>Apache Spark</a:t>
            </a:r>
          </a:p>
          <a:p>
            <a:pPr marL="342900" lvl="1" indent="-342900">
              <a:buFont typeface="Arial" pitchFamily="34" charset="0"/>
              <a:buChar char="•"/>
            </a:pPr>
            <a:r>
              <a:rPr lang="en-US" sz="2400" dirty="0" smtClean="0">
                <a:solidFill>
                  <a:schemeClr val="tx2">
                    <a:lumMod val="75000"/>
                  </a:schemeClr>
                </a:solidFill>
              </a:rPr>
              <a:t>Big Data processing in Hadoop </a:t>
            </a:r>
            <a:r>
              <a:rPr lang="en-US" sz="2400" dirty="0">
                <a:solidFill>
                  <a:schemeClr val="tx2">
                    <a:lumMod val="75000"/>
                  </a:schemeClr>
                </a:solidFill>
              </a:rPr>
              <a:t>Distributed File </a:t>
            </a:r>
            <a:r>
              <a:rPr lang="en-US" sz="2400" dirty="0" smtClean="0">
                <a:solidFill>
                  <a:schemeClr val="tx2">
                    <a:lumMod val="75000"/>
                  </a:schemeClr>
                </a:solidFill>
              </a:rPr>
              <a:t>System (HDFS)</a:t>
            </a:r>
          </a:p>
          <a:p>
            <a:pPr lvl="1"/>
            <a:r>
              <a:rPr lang="en-US" sz="1800" b="1" dirty="0"/>
              <a:t>Pig </a:t>
            </a:r>
            <a:r>
              <a:rPr lang="en-US" sz="1800" b="1" dirty="0" smtClean="0"/>
              <a:t>script, MapReduce in Hadoop (Java) and Spark in Hadoop (Python) </a:t>
            </a:r>
            <a:endParaRPr lang="en-US" sz="1800" b="1" dirty="0"/>
          </a:p>
          <a:p>
            <a:pPr marL="342900" lvl="1" indent="-342900">
              <a:buFont typeface="Arial" pitchFamily="34" charset="0"/>
              <a:buChar char="•"/>
            </a:pPr>
            <a:r>
              <a:rPr lang="en-US" sz="2400" dirty="0" smtClean="0">
                <a:solidFill>
                  <a:schemeClr val="tx2">
                    <a:lumMod val="75000"/>
                  </a:schemeClr>
                </a:solidFill>
              </a:rPr>
              <a:t>Interactive data visualization with D3.js</a:t>
            </a:r>
          </a:p>
          <a:p>
            <a:pPr lvl="1"/>
            <a:r>
              <a:rPr lang="en-US" sz="1800" b="1" dirty="0" smtClean="0"/>
              <a:t>Spark for data processing (Python) and D3 for visualization (JavaScript)</a:t>
            </a:r>
            <a:endParaRPr lang="en-US" sz="1800" b="1" dirty="0"/>
          </a:p>
          <a:p>
            <a:r>
              <a:rPr lang="en-US" dirty="0" smtClean="0"/>
              <a:t>Hands on tutorials throughout the sessions</a:t>
            </a:r>
          </a:p>
        </p:txBody>
      </p:sp>
      <p:sp>
        <p:nvSpPr>
          <p:cNvPr id="4" name="Slide Number Placeholder 3"/>
          <p:cNvSpPr>
            <a:spLocks noGrp="1"/>
          </p:cNvSpPr>
          <p:nvPr>
            <p:ph type="sldNum" sz="quarter" idx="12"/>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2</a:t>
            </a:fld>
            <a:endParaRPr lang="en-US" sz="1000" b="0" dirty="0" smtClean="0">
              <a:latin typeface="Tahoma" charset="0"/>
            </a:endParaRPr>
          </a:p>
        </p:txBody>
      </p:sp>
    </p:spTree>
    <p:extLst>
      <p:ext uri="{BB962C8B-B14F-4D97-AF65-F5344CB8AC3E}">
        <p14:creationId xmlns:p14="http://schemas.microsoft.com/office/powerpoint/2010/main" val="1939608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382000" cy="451406"/>
          </a:xfrm>
        </p:spPr>
        <p:txBody>
          <a:bodyPr wrap="square" numCol="1" anchor="ctr" anchorCtr="0" compatLnSpc="1">
            <a:prstTxWarp prst="textNoShape">
              <a:avLst/>
            </a:prstTxWarp>
          </a:bodyPr>
          <a:lstStyle/>
          <a:p>
            <a:r>
              <a:rPr lang="en-US" sz="3200" b="1" dirty="0">
                <a:effectLst>
                  <a:outerShdw blurRad="38100" dist="38100" dir="2700000" algn="tl">
                    <a:srgbClr val="DDDDDD"/>
                  </a:outerShdw>
                </a:effectLst>
                <a:latin typeface="Arial" charset="0"/>
                <a:ea typeface="ＭＳ Ｐゴシック" charset="0"/>
              </a:rPr>
              <a:t>Example: </a:t>
            </a:r>
            <a:r>
              <a:rPr lang="en-US" sz="3200" b="1" dirty="0" smtClean="0">
                <a:effectLst>
                  <a:outerShdw blurRad="38100" dist="38100" dir="2700000" algn="tl">
                    <a:srgbClr val="DDDDDD"/>
                  </a:outerShdw>
                </a:effectLst>
                <a:latin typeface="Arial" charset="0"/>
                <a:ea typeface="ＭＳ Ｐゴシック" charset="0"/>
              </a:rPr>
              <a:t>Find word </a:t>
            </a:r>
            <a:r>
              <a:rPr lang="en-US" sz="3200" b="1" dirty="0">
                <a:effectLst>
                  <a:outerShdw blurRad="38100" dist="38100" dir="2700000" algn="tl">
                    <a:srgbClr val="DDDDDD"/>
                  </a:outerShdw>
                </a:effectLst>
                <a:latin typeface="Arial" charset="0"/>
                <a:ea typeface="ＭＳ Ｐゴシック" charset="0"/>
              </a:rPr>
              <a:t>c</a:t>
            </a:r>
            <a:r>
              <a:rPr lang="en-US" sz="3200" b="1" dirty="0" smtClean="0">
                <a:effectLst>
                  <a:outerShdw blurRad="38100" dist="38100" dir="2700000" algn="tl">
                    <a:srgbClr val="DDDDDD"/>
                  </a:outerShdw>
                </a:effectLst>
                <a:latin typeface="Arial" charset="0"/>
                <a:ea typeface="ＭＳ Ｐゴシック" charset="0"/>
              </a:rPr>
              <a:t>ount in a corpus</a:t>
            </a:r>
            <a:endParaRPr lang="en-US" sz="3200" b="1" dirty="0">
              <a:effectLst>
                <a:outerShdw blurRad="38100" dist="38100" dir="2700000" algn="tl">
                  <a:srgbClr val="DDDDDD"/>
                </a:outerShdw>
              </a:effectLst>
              <a:latin typeface="Arial" charset="0"/>
              <a:ea typeface="ＭＳ Ｐゴシック" charset="0"/>
            </a:endParaRPr>
          </a:p>
        </p:txBody>
      </p:sp>
      <p:sp>
        <p:nvSpPr>
          <p:cNvPr id="3" name="Content Placeholder 2"/>
          <p:cNvSpPr>
            <a:spLocks noGrp="1"/>
          </p:cNvSpPr>
          <p:nvPr>
            <p:ph sz="quarter" idx="13"/>
          </p:nvPr>
        </p:nvSpPr>
        <p:spPr>
          <a:xfrm>
            <a:off x="381000" y="1676400"/>
            <a:ext cx="8382000" cy="3361946"/>
          </a:xfrm>
        </p:spPr>
        <p:txBody>
          <a:bodyPr/>
          <a:lstStyle/>
          <a:p>
            <a:r>
              <a:rPr lang="en-US" sz="2800" dirty="0">
                <a:latin typeface="Franklin Gothic Book" charset="0"/>
                <a:ea typeface="ＭＳ Ｐゴシック" charset="0"/>
              </a:rPr>
              <a:t>Find </a:t>
            </a:r>
            <a:r>
              <a:rPr lang="en-US" sz="2800" dirty="0" smtClean="0">
                <a:latin typeface="Franklin Gothic Book" charset="0"/>
                <a:ea typeface="ＭＳ Ｐゴシック" charset="0"/>
              </a:rPr>
              <a:t>the frequency of words in a text corpus.</a:t>
            </a:r>
          </a:p>
          <a:p>
            <a:r>
              <a:rPr lang="en-US" sz="2800" dirty="0" smtClean="0">
                <a:latin typeface="Franklin Gothic Book" charset="0"/>
                <a:ea typeface="ＭＳ Ｐゴシック" charset="0"/>
              </a:rPr>
              <a:t>Input: Bag of words =&gt;</a:t>
            </a:r>
          </a:p>
          <a:p>
            <a:pPr lvl="1"/>
            <a:r>
              <a:rPr lang="en-US" sz="2400" dirty="0" smtClean="0">
                <a:latin typeface="Franklin Gothic Book" charset="0"/>
                <a:ea typeface="ＭＳ Ｐゴシック" charset="0"/>
              </a:rPr>
              <a:t>“Research”, “Student”, “GIS”, “CIGI”, “Student”, “Geospatial”, “Research”, “Center”, “GIS”, “Research”, “CIGI”, “Research”, “Geospatial”, “GIS”</a:t>
            </a:r>
            <a:endParaRPr lang="en-US" sz="2800" dirty="0">
              <a:latin typeface="Franklin Gothic Book" charset="0"/>
              <a:ea typeface="ＭＳ Ｐゴシック" charset="0"/>
            </a:endParaRPr>
          </a:p>
          <a:p>
            <a:r>
              <a:rPr lang="en-US" sz="2800" dirty="0" smtClean="0">
                <a:latin typeface="Franklin Gothic Book" charset="0"/>
                <a:ea typeface="ＭＳ Ｐゴシック" charset="0"/>
              </a:rPr>
              <a:t>Output </a:t>
            </a:r>
            <a:r>
              <a:rPr lang="en-US" sz="2800" dirty="0">
                <a:latin typeface="Franklin Gothic Book" charset="0"/>
                <a:ea typeface="ＭＳ Ｐゴシック" charset="0"/>
              </a:rPr>
              <a:t>– </a:t>
            </a:r>
            <a:r>
              <a:rPr lang="en-US" sz="2800" dirty="0" smtClean="0">
                <a:latin typeface="Franklin Gothic Book" charset="0"/>
                <a:ea typeface="ＭＳ Ｐゴシック" charset="0"/>
              </a:rPr>
              <a:t>&lt;Word, Frequency&gt;</a:t>
            </a:r>
            <a:endParaRPr lang="en-US" sz="2800" dirty="0">
              <a:latin typeface="Franklin Gothic Book" charset="0"/>
              <a:ea typeface="ＭＳ Ｐゴシック" charset="0"/>
            </a:endParaRPr>
          </a:p>
          <a:p>
            <a:endParaRPr lang="en-US" sz="2800" dirty="0">
              <a:latin typeface="Franklin Gothic Book" charset="0"/>
              <a:ea typeface="ＭＳ Ｐゴシック" charset="0"/>
            </a:endParaRPr>
          </a:p>
          <a:p>
            <a:pPr marL="0" indent="0">
              <a:buNone/>
            </a:pPr>
            <a:endParaRPr lang="en-US" sz="2800" dirty="0">
              <a:latin typeface="Franklin Gothic Book" charset="0"/>
              <a:ea typeface="ＭＳ Ｐゴシック" charset="0"/>
            </a:endParaRPr>
          </a:p>
        </p:txBody>
      </p:sp>
      <p:sp>
        <p:nvSpPr>
          <p:cNvPr id="12292" name="Slide Number Placeholder 3"/>
          <p:cNvSpPr>
            <a:spLocks noGrp="1"/>
          </p:cNvSpPr>
          <p:nvPr>
            <p:ph type="sldNum" sz="quarter" idx="12"/>
          </p:nvPr>
        </p:nvSpPr>
        <p:spPr bwMode="auto">
          <a:xfrm>
            <a:off x="8764588" y="6297613"/>
            <a:ext cx="303212" cy="401637"/>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8F760BB6-98F4-8047-8850-333ADAE7128D}" type="slidenum">
              <a:rPr lang="en-US">
                <a:latin typeface="Century Gothic" charset="0"/>
              </a:rPr>
              <a:pPr/>
              <a:t>20</a:t>
            </a:fld>
            <a:endParaRPr lang="en-US">
              <a:latin typeface="Century Gothic" charset="0"/>
            </a:endParaRPr>
          </a:p>
        </p:txBody>
      </p:sp>
      <p:graphicFrame>
        <p:nvGraphicFramePr>
          <p:cNvPr id="4" name="Table 3"/>
          <p:cNvGraphicFramePr>
            <a:graphicFrameLocks noGrp="1"/>
          </p:cNvGraphicFramePr>
          <p:nvPr>
            <p:extLst/>
          </p:nvPr>
        </p:nvGraphicFramePr>
        <p:xfrm>
          <a:off x="762000" y="4648200"/>
          <a:ext cx="2362200" cy="1097280"/>
        </p:xfrm>
        <a:graphic>
          <a:graphicData uri="http://schemas.openxmlformats.org/drawingml/2006/table">
            <a:tbl>
              <a:tblPr>
                <a:tableStyleId>{5C22544A-7EE6-4342-B048-85BDC9FD1C3A}</a:tableStyleId>
              </a:tblPr>
              <a:tblGrid>
                <a:gridCol w="1181100"/>
                <a:gridCol w="1181100"/>
              </a:tblGrid>
              <a:tr h="273050">
                <a:tc>
                  <a:txBody>
                    <a:bodyPr/>
                    <a:lstStyle/>
                    <a:p>
                      <a:r>
                        <a:rPr lang="en-US" dirty="0" smtClean="0"/>
                        <a:t>Research</a:t>
                      </a:r>
                      <a:endParaRPr lang="en-US" dirty="0"/>
                    </a:p>
                  </a:txBody>
                  <a:tcPr/>
                </a:tc>
                <a:tc>
                  <a:txBody>
                    <a:bodyPr/>
                    <a:lstStyle/>
                    <a:p>
                      <a:r>
                        <a:rPr lang="en-US" dirty="0" smtClean="0"/>
                        <a:t>4</a:t>
                      </a:r>
                      <a:endParaRPr lang="en-US" dirty="0"/>
                    </a:p>
                  </a:txBody>
                  <a:tcPr/>
                </a:tc>
              </a:tr>
              <a:tr h="273050">
                <a:tc>
                  <a:txBody>
                    <a:bodyPr/>
                    <a:lstStyle/>
                    <a:p>
                      <a:r>
                        <a:rPr lang="en-US" dirty="0" smtClean="0"/>
                        <a:t>Student</a:t>
                      </a:r>
                      <a:endParaRPr lang="en-US" dirty="0"/>
                    </a:p>
                  </a:txBody>
                  <a:tcPr/>
                </a:tc>
                <a:tc>
                  <a:txBody>
                    <a:bodyPr/>
                    <a:lstStyle/>
                    <a:p>
                      <a:r>
                        <a:rPr lang="en-US" dirty="0" smtClean="0"/>
                        <a:t>2</a:t>
                      </a:r>
                      <a:endParaRPr lang="en-US" dirty="0"/>
                    </a:p>
                  </a:txBody>
                  <a:tcPr/>
                </a:tc>
              </a:tr>
              <a:tr h="273050">
                <a:tc>
                  <a:txBody>
                    <a:bodyPr/>
                    <a:lstStyle/>
                    <a:p>
                      <a:r>
                        <a:rPr lang="en-US" dirty="0" smtClean="0"/>
                        <a:t>CIGI</a:t>
                      </a:r>
                      <a:endParaRPr lang="en-US" dirty="0"/>
                    </a:p>
                  </a:txBody>
                  <a:tcPr/>
                </a:tc>
                <a:tc>
                  <a:txBody>
                    <a:bodyPr/>
                    <a:lstStyle/>
                    <a:p>
                      <a:r>
                        <a:rPr lang="en-US" dirty="0" smtClean="0"/>
                        <a:t>2</a:t>
                      </a:r>
                      <a:endParaRPr lang="en-US"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975102578"/>
              </p:ext>
            </p:extLst>
          </p:nvPr>
        </p:nvGraphicFramePr>
        <p:xfrm>
          <a:off x="4724400" y="4648200"/>
          <a:ext cx="2362200" cy="1097280"/>
        </p:xfrm>
        <a:graphic>
          <a:graphicData uri="http://schemas.openxmlformats.org/drawingml/2006/table">
            <a:tbl>
              <a:tblPr>
                <a:tableStyleId>{5C22544A-7EE6-4342-B048-85BDC9FD1C3A}</a:tableStyleId>
              </a:tblPr>
              <a:tblGrid>
                <a:gridCol w="1600200"/>
                <a:gridCol w="762000"/>
              </a:tblGrid>
              <a:tr h="273050">
                <a:tc>
                  <a:txBody>
                    <a:bodyPr/>
                    <a:lstStyle/>
                    <a:p>
                      <a:r>
                        <a:rPr lang="en-US" dirty="0" smtClean="0"/>
                        <a:t>Center</a:t>
                      </a:r>
                      <a:endParaRPr lang="en-US" dirty="0"/>
                    </a:p>
                  </a:txBody>
                  <a:tcPr/>
                </a:tc>
                <a:tc>
                  <a:txBody>
                    <a:bodyPr/>
                    <a:lstStyle/>
                    <a:p>
                      <a:r>
                        <a:rPr lang="en-US" dirty="0" smtClean="0"/>
                        <a:t>1</a:t>
                      </a:r>
                      <a:endParaRPr lang="en-US" dirty="0"/>
                    </a:p>
                  </a:txBody>
                  <a:tcPr/>
                </a:tc>
              </a:tr>
              <a:tr h="273050">
                <a:tc>
                  <a:txBody>
                    <a:bodyPr/>
                    <a:lstStyle/>
                    <a:p>
                      <a:r>
                        <a:rPr lang="en-US" dirty="0" smtClean="0"/>
                        <a:t>GIS</a:t>
                      </a:r>
                      <a:endParaRPr lang="en-US" dirty="0"/>
                    </a:p>
                  </a:txBody>
                  <a:tcPr/>
                </a:tc>
                <a:tc>
                  <a:txBody>
                    <a:bodyPr/>
                    <a:lstStyle/>
                    <a:p>
                      <a:r>
                        <a:rPr lang="en-US" dirty="0" smtClean="0"/>
                        <a:t>3</a:t>
                      </a:r>
                      <a:endParaRPr lang="en-US" dirty="0"/>
                    </a:p>
                  </a:txBody>
                  <a:tcPr/>
                </a:tc>
              </a:tr>
              <a:tr h="273050">
                <a:tc>
                  <a:txBody>
                    <a:bodyPr/>
                    <a:lstStyle/>
                    <a:p>
                      <a:r>
                        <a:rPr lang="en-US" dirty="0" smtClean="0"/>
                        <a:t>Geospatial</a:t>
                      </a:r>
                      <a:endParaRPr lang="en-US" dirty="0"/>
                    </a:p>
                  </a:txBody>
                  <a:tcPr/>
                </a:tc>
                <a:tc>
                  <a:txBody>
                    <a:bodyPr/>
                    <a:lstStyle/>
                    <a:p>
                      <a:r>
                        <a:rPr lang="en-US" dirty="0" smtClean="0"/>
                        <a:t>2</a:t>
                      </a:r>
                      <a:endParaRPr lang="en-US" dirty="0"/>
                    </a:p>
                  </a:txBody>
                  <a:tcPr/>
                </a:tc>
              </a:tr>
            </a:tbl>
          </a:graphicData>
        </a:graphic>
      </p:graphicFrame>
    </p:spTree>
    <p:extLst>
      <p:ext uri="{BB962C8B-B14F-4D97-AF65-F5344CB8AC3E}">
        <p14:creationId xmlns:p14="http://schemas.microsoft.com/office/powerpoint/2010/main" val="182689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1000" y="762000"/>
            <a:ext cx="8382000" cy="677108"/>
          </a:xfrm>
        </p:spPr>
        <p:txBody>
          <a:bodyPr wrap="square" numCol="1" anchorCtr="0" compatLnSpc="1">
            <a:prstTxWarp prst="textNoShape">
              <a:avLst/>
            </a:prstTxWarp>
          </a:bodyPr>
          <a:lstStyle/>
          <a:p>
            <a:r>
              <a:rPr lang="en-US" b="1" dirty="0" smtClean="0">
                <a:effectLst>
                  <a:outerShdw blurRad="38100" dist="38100" dir="2700000" algn="tl">
                    <a:srgbClr val="DDDDDD"/>
                  </a:outerShdw>
                </a:effectLst>
                <a:latin typeface="Arial" charset="0"/>
                <a:ea typeface="ＭＳ Ｐゴシック" charset="0"/>
              </a:rPr>
              <a:t>Mapper</a:t>
            </a:r>
            <a:endParaRPr lang="en-US" b="1" dirty="0">
              <a:effectLst>
                <a:outerShdw blurRad="38100" dist="38100" dir="2700000" algn="tl">
                  <a:srgbClr val="DDDDDD"/>
                </a:outerShdw>
              </a:effectLst>
              <a:latin typeface="Arial" charset="0"/>
              <a:ea typeface="ＭＳ Ｐゴシック" charset="0"/>
            </a:endParaRPr>
          </a:p>
        </p:txBody>
      </p:sp>
      <p:sp>
        <p:nvSpPr>
          <p:cNvPr id="14339" name="Slide Number Placeholder 3"/>
          <p:cNvSpPr>
            <a:spLocks noGrp="1"/>
          </p:cNvSpPr>
          <p:nvPr>
            <p:ph type="sldNum" sz="quarter" idx="12"/>
          </p:nvPr>
        </p:nvSpPr>
        <p:spPr bwMode="auto">
          <a:xfrm>
            <a:off x="8764588" y="6297613"/>
            <a:ext cx="303212" cy="401637"/>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2F81D0A5-5636-074A-AE58-C1FD9013E26E}" type="slidenum">
              <a:rPr lang="en-US">
                <a:latin typeface="Century Gothic" charset="0"/>
              </a:rPr>
              <a:pPr/>
              <a:t>21</a:t>
            </a:fld>
            <a:endParaRPr lang="en-US" dirty="0">
              <a:latin typeface="Century Gothic" charset="0"/>
            </a:endParaRPr>
          </a:p>
        </p:txBody>
      </p:sp>
      <p:sp>
        <p:nvSpPr>
          <p:cNvPr id="10" name="Right Arrow 9"/>
          <p:cNvSpPr/>
          <p:nvPr/>
        </p:nvSpPr>
        <p:spPr>
          <a:xfrm>
            <a:off x="3586159" y="2394855"/>
            <a:ext cx="1214437" cy="519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sp>
        <p:nvSpPr>
          <p:cNvPr id="11" name="Right Arrow 10"/>
          <p:cNvSpPr/>
          <p:nvPr/>
        </p:nvSpPr>
        <p:spPr>
          <a:xfrm>
            <a:off x="3581396" y="5061855"/>
            <a:ext cx="1214437" cy="5175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graphicFrame>
        <p:nvGraphicFramePr>
          <p:cNvPr id="13" name="Table 12"/>
          <p:cNvGraphicFramePr>
            <a:graphicFrameLocks noGrp="1"/>
          </p:cNvGraphicFramePr>
          <p:nvPr>
            <p:extLst>
              <p:ext uri="{D42A27DB-BD31-4B8C-83A1-F6EECF244321}">
                <p14:modId xmlns:p14="http://schemas.microsoft.com/office/powerpoint/2010/main" val="2382894374"/>
              </p:ext>
            </p:extLst>
          </p:nvPr>
        </p:nvGraphicFramePr>
        <p:xfrm>
          <a:off x="2133596" y="1632855"/>
          <a:ext cx="1181100" cy="2133600"/>
        </p:xfrm>
        <a:graphic>
          <a:graphicData uri="http://schemas.openxmlformats.org/drawingml/2006/table">
            <a:tbl>
              <a:tblPr>
                <a:tableStyleId>{5C22544A-7EE6-4342-B048-85BDC9FD1C3A}</a:tableStyleId>
              </a:tblPr>
              <a:tblGrid>
                <a:gridCol w="1181100"/>
              </a:tblGrid>
              <a:tr h="273050">
                <a:tc>
                  <a:txBody>
                    <a:bodyPr/>
                    <a:lstStyle/>
                    <a:p>
                      <a:r>
                        <a:rPr lang="en-US" sz="1400" dirty="0" smtClean="0"/>
                        <a:t>Research</a:t>
                      </a:r>
                      <a:endParaRPr lang="en-US" sz="1400" dirty="0"/>
                    </a:p>
                  </a:txBody>
                  <a:tcPr/>
                </a:tc>
              </a:tr>
              <a:tr h="273050">
                <a:tc>
                  <a:txBody>
                    <a:bodyPr/>
                    <a:lstStyle/>
                    <a:p>
                      <a:r>
                        <a:rPr lang="en-US" sz="1400" dirty="0" smtClean="0"/>
                        <a:t>Student</a:t>
                      </a:r>
                      <a:endParaRPr lang="en-US" sz="1400" dirty="0"/>
                    </a:p>
                  </a:txBody>
                  <a:tcPr/>
                </a:tc>
              </a:tr>
              <a:tr h="273050">
                <a:tc>
                  <a:txBody>
                    <a:bodyPr/>
                    <a:lstStyle/>
                    <a:p>
                      <a:r>
                        <a:rPr lang="en-US" sz="1400" dirty="0" smtClean="0"/>
                        <a:t>GIS</a:t>
                      </a:r>
                      <a:endParaRPr lang="en-US" sz="1400" dirty="0"/>
                    </a:p>
                  </a:txBody>
                  <a:tcPr/>
                </a:tc>
              </a:tr>
              <a:tr h="273050">
                <a:tc>
                  <a:txBody>
                    <a:bodyPr/>
                    <a:lstStyle/>
                    <a:p>
                      <a:r>
                        <a:rPr lang="en-US" sz="1400" dirty="0" smtClean="0"/>
                        <a:t>CIGI</a:t>
                      </a:r>
                      <a:endParaRPr lang="en-US" sz="1400" dirty="0"/>
                    </a:p>
                  </a:txBody>
                  <a:tcPr/>
                </a:tc>
              </a:tr>
              <a:tr h="273050">
                <a:tc>
                  <a:txBody>
                    <a:bodyPr/>
                    <a:lstStyle/>
                    <a:p>
                      <a:r>
                        <a:rPr lang="en-US" sz="1400" dirty="0" smtClean="0"/>
                        <a:t>Student</a:t>
                      </a:r>
                      <a:endParaRPr lang="en-US" sz="1400" dirty="0"/>
                    </a:p>
                  </a:txBody>
                  <a:tcPr/>
                </a:tc>
              </a:tr>
              <a:tr h="273050">
                <a:tc>
                  <a:txBody>
                    <a:bodyPr/>
                    <a:lstStyle/>
                    <a:p>
                      <a:r>
                        <a:rPr lang="en-US" sz="1400" dirty="0" smtClean="0"/>
                        <a:t>Geospatial</a:t>
                      </a:r>
                      <a:endParaRPr lang="en-US" sz="1400" dirty="0"/>
                    </a:p>
                  </a:txBody>
                  <a:tcPr/>
                </a:tc>
              </a:tr>
              <a:tr h="273050">
                <a:tc>
                  <a:txBody>
                    <a:bodyPr/>
                    <a:lstStyle/>
                    <a:p>
                      <a:r>
                        <a:rPr lang="en-US" sz="1400" dirty="0" smtClean="0"/>
                        <a:t>Research</a:t>
                      </a:r>
                      <a:endParaRPr lang="en-US" sz="1400" dirty="0"/>
                    </a:p>
                  </a:txBody>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1306955618"/>
              </p:ext>
            </p:extLst>
          </p:nvPr>
        </p:nvGraphicFramePr>
        <p:xfrm>
          <a:off x="2133596" y="4376055"/>
          <a:ext cx="1181100" cy="2133600"/>
        </p:xfrm>
        <a:graphic>
          <a:graphicData uri="http://schemas.openxmlformats.org/drawingml/2006/table">
            <a:tbl>
              <a:tblPr>
                <a:tableStyleId>{5C22544A-7EE6-4342-B048-85BDC9FD1C3A}</a:tableStyleId>
              </a:tblPr>
              <a:tblGrid>
                <a:gridCol w="1181100"/>
              </a:tblGrid>
              <a:tr h="273050">
                <a:tc>
                  <a:txBody>
                    <a:bodyPr/>
                    <a:lstStyle/>
                    <a:p>
                      <a:r>
                        <a:rPr lang="en-US" sz="1400" dirty="0" smtClean="0"/>
                        <a:t>Center</a:t>
                      </a:r>
                      <a:endParaRPr lang="en-US" sz="1400" dirty="0"/>
                    </a:p>
                  </a:txBody>
                  <a:tcPr/>
                </a:tc>
              </a:tr>
              <a:tr h="273050">
                <a:tc>
                  <a:txBody>
                    <a:bodyPr/>
                    <a:lstStyle/>
                    <a:p>
                      <a:r>
                        <a:rPr lang="en-US" sz="1400" dirty="0" smtClean="0"/>
                        <a:t>GIS</a:t>
                      </a:r>
                      <a:endParaRPr lang="en-US" sz="1400" dirty="0"/>
                    </a:p>
                  </a:txBody>
                  <a:tcPr/>
                </a:tc>
              </a:tr>
              <a:tr h="273050">
                <a:tc>
                  <a:txBody>
                    <a:bodyPr/>
                    <a:lstStyle/>
                    <a:p>
                      <a:r>
                        <a:rPr lang="en-US" sz="1400" dirty="0" smtClean="0"/>
                        <a:t>Research</a:t>
                      </a:r>
                      <a:endParaRPr lang="en-US" sz="1400" dirty="0"/>
                    </a:p>
                  </a:txBody>
                  <a:tcPr/>
                </a:tc>
              </a:tr>
              <a:tr h="273050">
                <a:tc>
                  <a:txBody>
                    <a:bodyPr/>
                    <a:lstStyle/>
                    <a:p>
                      <a:r>
                        <a:rPr lang="en-US" sz="1400" dirty="0" smtClean="0"/>
                        <a:t>CIGI</a:t>
                      </a:r>
                      <a:endParaRPr lang="en-US" sz="1400" dirty="0"/>
                    </a:p>
                  </a:txBody>
                  <a:tcPr/>
                </a:tc>
              </a:tr>
              <a:tr h="273050">
                <a:tc>
                  <a:txBody>
                    <a:bodyPr/>
                    <a:lstStyle/>
                    <a:p>
                      <a:r>
                        <a:rPr lang="en-US" sz="1400" dirty="0" smtClean="0"/>
                        <a:t>Research</a:t>
                      </a:r>
                      <a:endParaRPr lang="en-US" sz="1400" dirty="0"/>
                    </a:p>
                  </a:txBody>
                  <a:tcPr/>
                </a:tc>
              </a:tr>
              <a:tr h="273050">
                <a:tc>
                  <a:txBody>
                    <a:bodyPr/>
                    <a:lstStyle/>
                    <a:p>
                      <a:r>
                        <a:rPr lang="en-US" sz="1400" dirty="0" smtClean="0"/>
                        <a:t>Geospatial</a:t>
                      </a:r>
                      <a:endParaRPr lang="en-US" sz="1400" dirty="0"/>
                    </a:p>
                  </a:txBody>
                  <a:tcPr/>
                </a:tc>
              </a:tr>
              <a:tr h="273050">
                <a:tc>
                  <a:txBody>
                    <a:bodyPr/>
                    <a:lstStyle/>
                    <a:p>
                      <a:r>
                        <a:rPr lang="en-US" sz="1400" dirty="0" smtClean="0"/>
                        <a:t>GIS</a:t>
                      </a:r>
                      <a:endParaRPr lang="en-US" sz="1400" dirty="0"/>
                    </a:p>
                  </a:txBody>
                  <a:tcPr/>
                </a:tc>
              </a:tr>
            </a:tbl>
          </a:graphicData>
        </a:graphic>
      </p:graphicFrame>
      <p:sp>
        <p:nvSpPr>
          <p:cNvPr id="3" name="Rounded Rectangle 2"/>
          <p:cNvSpPr/>
          <p:nvPr/>
        </p:nvSpPr>
        <p:spPr bwMode="auto">
          <a:xfrm>
            <a:off x="666427" y="1937655"/>
            <a:ext cx="1314769" cy="8382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solidFill>
                  <a:schemeClr val="tx1"/>
                </a:solidFill>
                <a:latin typeface="Segoe" pitchFamily="34" charset="0"/>
              </a:rPr>
              <a:t>Mapper</a:t>
            </a:r>
          </a:p>
          <a:p>
            <a:pPr algn="ctr" defTabSz="914099" fontAlgn="base">
              <a:spcBef>
                <a:spcPct val="0"/>
              </a:spcBef>
              <a:spcAft>
                <a:spcPct val="0"/>
              </a:spcAft>
            </a:pPr>
            <a:r>
              <a:rPr lang="en-US" sz="2000" dirty="0">
                <a:solidFill>
                  <a:schemeClr val="tx1"/>
                </a:solidFill>
                <a:latin typeface="Segoe" pitchFamily="34" charset="0"/>
              </a:rPr>
              <a:t>1</a:t>
            </a:r>
            <a:endParaRPr lang="en-US" sz="2000" dirty="0" smtClean="0">
              <a:solidFill>
                <a:schemeClr val="tx1"/>
              </a:solidFill>
              <a:latin typeface="Segoe" pitchFamily="34" charset="0"/>
            </a:endParaRPr>
          </a:p>
        </p:txBody>
      </p:sp>
      <p:sp>
        <p:nvSpPr>
          <p:cNvPr id="15" name="Rounded Rectangle 14"/>
          <p:cNvSpPr/>
          <p:nvPr/>
        </p:nvSpPr>
        <p:spPr bwMode="auto">
          <a:xfrm>
            <a:off x="666427" y="4757055"/>
            <a:ext cx="1314769" cy="8382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solidFill>
                  <a:schemeClr val="tx1"/>
                </a:solidFill>
                <a:latin typeface="Segoe" pitchFamily="34" charset="0"/>
              </a:rPr>
              <a:t>Mapper</a:t>
            </a:r>
          </a:p>
          <a:p>
            <a:pPr algn="ctr" defTabSz="914099" fontAlgn="base">
              <a:spcBef>
                <a:spcPct val="0"/>
              </a:spcBef>
              <a:spcAft>
                <a:spcPct val="0"/>
              </a:spcAft>
            </a:pPr>
            <a:r>
              <a:rPr lang="en-US" sz="2000" dirty="0" smtClean="0">
                <a:solidFill>
                  <a:schemeClr val="tx1"/>
                </a:solidFill>
                <a:latin typeface="Segoe" pitchFamily="34" charset="0"/>
              </a:rPr>
              <a:t>2</a:t>
            </a:r>
          </a:p>
        </p:txBody>
      </p:sp>
      <p:graphicFrame>
        <p:nvGraphicFramePr>
          <p:cNvPr id="19" name="Table 18"/>
          <p:cNvGraphicFramePr>
            <a:graphicFrameLocks noGrp="1"/>
          </p:cNvGraphicFramePr>
          <p:nvPr>
            <p:extLst>
              <p:ext uri="{D42A27DB-BD31-4B8C-83A1-F6EECF244321}">
                <p14:modId xmlns:p14="http://schemas.microsoft.com/office/powerpoint/2010/main" val="3336616037"/>
              </p:ext>
            </p:extLst>
          </p:nvPr>
        </p:nvGraphicFramePr>
        <p:xfrm>
          <a:off x="5638796" y="1328055"/>
          <a:ext cx="2362200" cy="2438400"/>
        </p:xfrm>
        <a:graphic>
          <a:graphicData uri="http://schemas.openxmlformats.org/drawingml/2006/table">
            <a:tbl>
              <a:tblPr firstRow="1">
                <a:tableStyleId>{5C22544A-7EE6-4342-B048-85BDC9FD1C3A}</a:tableStyleId>
              </a:tblPr>
              <a:tblGrid>
                <a:gridCol w="1181100"/>
                <a:gridCol w="1181100"/>
              </a:tblGrid>
              <a:tr h="273050">
                <a:tc>
                  <a:txBody>
                    <a:bodyPr/>
                    <a:lstStyle/>
                    <a:p>
                      <a:r>
                        <a:rPr lang="en-US" sz="1400" dirty="0" smtClean="0">
                          <a:solidFill>
                            <a:schemeClr val="tx1"/>
                          </a:solidFill>
                        </a:rPr>
                        <a:t>Key</a:t>
                      </a:r>
                      <a:endParaRPr lang="en-US" sz="1400" dirty="0">
                        <a:solidFill>
                          <a:schemeClr val="tx1"/>
                        </a:solidFill>
                      </a:endParaRPr>
                    </a:p>
                  </a:txBody>
                  <a:tcPr/>
                </a:tc>
                <a:tc>
                  <a:txBody>
                    <a:bodyPr/>
                    <a:lstStyle/>
                    <a:p>
                      <a:r>
                        <a:rPr lang="en-US" sz="1400" dirty="0" smtClean="0">
                          <a:solidFill>
                            <a:schemeClr val="tx1"/>
                          </a:solidFill>
                        </a:rPr>
                        <a:t>Value</a:t>
                      </a:r>
                      <a:endParaRPr lang="en-US" sz="1400" dirty="0">
                        <a:solidFill>
                          <a:schemeClr val="tx1"/>
                        </a:solidFill>
                      </a:endParaRPr>
                    </a:p>
                  </a:txBody>
                  <a:tcPr/>
                </a:tc>
              </a:tr>
              <a:tr h="273050">
                <a:tc>
                  <a:txBody>
                    <a:bodyPr/>
                    <a:lstStyle/>
                    <a:p>
                      <a:r>
                        <a:rPr lang="en-US" sz="1400" dirty="0" smtClean="0"/>
                        <a:t>Research</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Student</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GIS</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CIGI</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Student</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Geospatial</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Research</a:t>
                      </a:r>
                      <a:endParaRPr lang="en-US" sz="1400" dirty="0"/>
                    </a:p>
                  </a:txBody>
                  <a:tcPr/>
                </a:tc>
                <a:tc>
                  <a:txBody>
                    <a:bodyPr/>
                    <a:lstStyle/>
                    <a:p>
                      <a:r>
                        <a:rPr lang="en-US" sz="1400" dirty="0" smtClean="0"/>
                        <a:t>1</a:t>
                      </a:r>
                      <a:endParaRPr lang="en-US" sz="1400" dirty="0"/>
                    </a:p>
                  </a:txBody>
                  <a:tcPr/>
                </a:tc>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3729712092"/>
              </p:ext>
            </p:extLst>
          </p:nvPr>
        </p:nvGraphicFramePr>
        <p:xfrm>
          <a:off x="5638796" y="4147455"/>
          <a:ext cx="2362200" cy="2438400"/>
        </p:xfrm>
        <a:graphic>
          <a:graphicData uri="http://schemas.openxmlformats.org/drawingml/2006/table">
            <a:tbl>
              <a:tblPr firstRow="1">
                <a:tableStyleId>{5C22544A-7EE6-4342-B048-85BDC9FD1C3A}</a:tableStyleId>
              </a:tblPr>
              <a:tblGrid>
                <a:gridCol w="1181100"/>
                <a:gridCol w="1181100"/>
              </a:tblGrid>
              <a:tr h="273050">
                <a:tc>
                  <a:txBody>
                    <a:bodyPr/>
                    <a:lstStyle/>
                    <a:p>
                      <a:r>
                        <a:rPr lang="en-US" sz="1400" dirty="0" smtClean="0">
                          <a:solidFill>
                            <a:schemeClr val="tx1"/>
                          </a:solidFill>
                        </a:rPr>
                        <a:t>Key</a:t>
                      </a:r>
                      <a:endParaRPr lang="en-US" sz="1400" dirty="0">
                        <a:solidFill>
                          <a:schemeClr val="tx1"/>
                        </a:solidFill>
                      </a:endParaRPr>
                    </a:p>
                  </a:txBody>
                  <a:tcPr/>
                </a:tc>
                <a:tc>
                  <a:txBody>
                    <a:bodyPr/>
                    <a:lstStyle/>
                    <a:p>
                      <a:r>
                        <a:rPr lang="en-US" sz="1400" dirty="0" smtClean="0">
                          <a:solidFill>
                            <a:schemeClr val="tx1"/>
                          </a:solidFill>
                        </a:rPr>
                        <a:t>Value</a:t>
                      </a:r>
                      <a:endParaRPr lang="en-US" sz="1400" dirty="0">
                        <a:solidFill>
                          <a:schemeClr val="tx1"/>
                        </a:solidFill>
                      </a:endParaRPr>
                    </a:p>
                  </a:txBody>
                  <a:tcPr/>
                </a:tc>
              </a:tr>
              <a:tr h="273050">
                <a:tc>
                  <a:txBody>
                    <a:bodyPr/>
                    <a:lstStyle/>
                    <a:p>
                      <a:r>
                        <a:rPr lang="en-US" sz="1400" dirty="0" smtClean="0"/>
                        <a:t>Center</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GIS</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Research</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CIGI</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Research</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Geospatial</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GIS</a:t>
                      </a:r>
                      <a:endParaRPr lang="en-US" sz="1400" dirty="0"/>
                    </a:p>
                  </a:txBody>
                  <a:tcPr/>
                </a:tc>
                <a:tc>
                  <a:txBody>
                    <a:bodyPr/>
                    <a:lstStyle/>
                    <a:p>
                      <a:r>
                        <a:rPr lang="en-US" sz="1400" dirty="0" smtClean="0"/>
                        <a:t>1</a:t>
                      </a:r>
                      <a:endParaRPr lang="en-US" sz="1400" dirty="0"/>
                    </a:p>
                  </a:txBody>
                  <a:tcPr/>
                </a:tc>
              </a:tr>
            </a:tbl>
          </a:graphicData>
        </a:graphic>
      </p:graphicFrame>
    </p:spTree>
    <p:extLst>
      <p:ext uri="{BB962C8B-B14F-4D97-AF65-F5344CB8AC3E}">
        <p14:creationId xmlns:p14="http://schemas.microsoft.com/office/powerpoint/2010/main" val="2029911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3" grpId="0" animBg="1"/>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1000" y="762000"/>
            <a:ext cx="8382000" cy="677108"/>
          </a:xfrm>
        </p:spPr>
        <p:txBody>
          <a:bodyPr wrap="square" numCol="1" anchorCtr="0" compatLnSpc="1">
            <a:prstTxWarp prst="textNoShape">
              <a:avLst/>
            </a:prstTxWarp>
          </a:bodyPr>
          <a:lstStyle/>
          <a:p>
            <a:r>
              <a:rPr lang="en-US" b="1" dirty="0" smtClean="0">
                <a:effectLst>
                  <a:outerShdw blurRad="38100" dist="38100" dir="2700000" algn="tl">
                    <a:srgbClr val="DDDDDD"/>
                  </a:outerShdw>
                </a:effectLst>
                <a:latin typeface="Arial" charset="0"/>
                <a:ea typeface="ＭＳ Ｐゴシック" charset="0"/>
              </a:rPr>
              <a:t>Shuffle</a:t>
            </a:r>
            <a:endParaRPr lang="en-US" b="1" dirty="0">
              <a:effectLst>
                <a:outerShdw blurRad="38100" dist="38100" dir="2700000" algn="tl">
                  <a:srgbClr val="DDDDDD"/>
                </a:outerShdw>
              </a:effectLst>
              <a:latin typeface="Arial" charset="0"/>
              <a:ea typeface="ＭＳ Ｐゴシック" charset="0"/>
            </a:endParaRPr>
          </a:p>
        </p:txBody>
      </p:sp>
      <p:sp>
        <p:nvSpPr>
          <p:cNvPr id="14339" name="Slide Number Placeholder 3"/>
          <p:cNvSpPr>
            <a:spLocks noGrp="1"/>
          </p:cNvSpPr>
          <p:nvPr>
            <p:ph type="sldNum" sz="quarter" idx="12"/>
          </p:nvPr>
        </p:nvSpPr>
        <p:spPr bwMode="auto">
          <a:xfrm>
            <a:off x="8764588" y="6297613"/>
            <a:ext cx="303212" cy="401637"/>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2F81D0A5-5636-074A-AE58-C1FD9013E26E}" type="slidenum">
              <a:rPr lang="en-US">
                <a:latin typeface="Century Gothic" charset="0"/>
              </a:rPr>
              <a:pPr/>
              <a:t>22</a:t>
            </a:fld>
            <a:endParaRPr lang="en-US" dirty="0">
              <a:latin typeface="Century Gothic" charset="0"/>
            </a:endParaRPr>
          </a:p>
        </p:txBody>
      </p:sp>
      <p:sp>
        <p:nvSpPr>
          <p:cNvPr id="10" name="Right Arrow 9"/>
          <p:cNvSpPr/>
          <p:nvPr/>
        </p:nvSpPr>
        <p:spPr>
          <a:xfrm>
            <a:off x="3770825" y="3546564"/>
            <a:ext cx="1410380" cy="990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graphicFrame>
        <p:nvGraphicFramePr>
          <p:cNvPr id="19" name="Table 18"/>
          <p:cNvGraphicFramePr>
            <a:graphicFrameLocks noGrp="1"/>
          </p:cNvGraphicFramePr>
          <p:nvPr>
            <p:extLst>
              <p:ext uri="{D42A27DB-BD31-4B8C-83A1-F6EECF244321}">
                <p14:modId xmlns:p14="http://schemas.microsoft.com/office/powerpoint/2010/main" val="3495273290"/>
              </p:ext>
            </p:extLst>
          </p:nvPr>
        </p:nvGraphicFramePr>
        <p:xfrm>
          <a:off x="1071167" y="1565364"/>
          <a:ext cx="2362200" cy="2438400"/>
        </p:xfrm>
        <a:graphic>
          <a:graphicData uri="http://schemas.openxmlformats.org/drawingml/2006/table">
            <a:tbl>
              <a:tblPr firstRow="1">
                <a:tableStyleId>{5C22544A-7EE6-4342-B048-85BDC9FD1C3A}</a:tableStyleId>
              </a:tblPr>
              <a:tblGrid>
                <a:gridCol w="1181100"/>
                <a:gridCol w="1181100"/>
              </a:tblGrid>
              <a:tr h="273050">
                <a:tc>
                  <a:txBody>
                    <a:bodyPr/>
                    <a:lstStyle/>
                    <a:p>
                      <a:r>
                        <a:rPr lang="en-US" sz="1400" dirty="0" smtClean="0">
                          <a:solidFill>
                            <a:schemeClr val="tx1"/>
                          </a:solidFill>
                        </a:rPr>
                        <a:t>Key</a:t>
                      </a:r>
                      <a:endParaRPr lang="en-US" sz="1400" dirty="0">
                        <a:solidFill>
                          <a:schemeClr val="tx1"/>
                        </a:solidFill>
                      </a:endParaRPr>
                    </a:p>
                  </a:txBody>
                  <a:tcPr/>
                </a:tc>
                <a:tc>
                  <a:txBody>
                    <a:bodyPr/>
                    <a:lstStyle/>
                    <a:p>
                      <a:r>
                        <a:rPr lang="en-US" sz="1400" dirty="0" smtClean="0">
                          <a:solidFill>
                            <a:schemeClr val="tx1"/>
                          </a:solidFill>
                        </a:rPr>
                        <a:t>Value</a:t>
                      </a:r>
                      <a:endParaRPr lang="en-US" sz="1400" dirty="0">
                        <a:solidFill>
                          <a:schemeClr val="tx1"/>
                        </a:solidFill>
                      </a:endParaRPr>
                    </a:p>
                  </a:txBody>
                  <a:tcPr/>
                </a:tc>
              </a:tr>
              <a:tr h="273050">
                <a:tc>
                  <a:txBody>
                    <a:bodyPr/>
                    <a:lstStyle/>
                    <a:p>
                      <a:r>
                        <a:rPr lang="en-US" sz="1400" dirty="0" smtClean="0"/>
                        <a:t>Research</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Student</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GIS</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CIGI</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Student</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Geospatial</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Research</a:t>
                      </a:r>
                      <a:endParaRPr lang="en-US" sz="1400" dirty="0"/>
                    </a:p>
                  </a:txBody>
                  <a:tcPr/>
                </a:tc>
                <a:tc>
                  <a:txBody>
                    <a:bodyPr/>
                    <a:lstStyle/>
                    <a:p>
                      <a:r>
                        <a:rPr lang="en-US" sz="1400" dirty="0" smtClean="0"/>
                        <a:t>1</a:t>
                      </a:r>
                      <a:endParaRPr lang="en-US" sz="1400" dirty="0"/>
                    </a:p>
                  </a:txBody>
                  <a:tcPr/>
                </a:tc>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1673269137"/>
              </p:ext>
            </p:extLst>
          </p:nvPr>
        </p:nvGraphicFramePr>
        <p:xfrm>
          <a:off x="1071167" y="4156164"/>
          <a:ext cx="2362200" cy="2438400"/>
        </p:xfrm>
        <a:graphic>
          <a:graphicData uri="http://schemas.openxmlformats.org/drawingml/2006/table">
            <a:tbl>
              <a:tblPr firstRow="1">
                <a:tableStyleId>{5C22544A-7EE6-4342-B048-85BDC9FD1C3A}</a:tableStyleId>
              </a:tblPr>
              <a:tblGrid>
                <a:gridCol w="1181100"/>
                <a:gridCol w="1181100"/>
              </a:tblGrid>
              <a:tr h="273050">
                <a:tc>
                  <a:txBody>
                    <a:bodyPr/>
                    <a:lstStyle/>
                    <a:p>
                      <a:r>
                        <a:rPr lang="en-US" sz="1400" dirty="0" smtClean="0">
                          <a:solidFill>
                            <a:schemeClr val="tx1"/>
                          </a:solidFill>
                        </a:rPr>
                        <a:t>Key</a:t>
                      </a:r>
                      <a:endParaRPr lang="en-US" sz="1400" dirty="0">
                        <a:solidFill>
                          <a:schemeClr val="tx1"/>
                        </a:solidFill>
                      </a:endParaRPr>
                    </a:p>
                  </a:txBody>
                  <a:tcPr/>
                </a:tc>
                <a:tc>
                  <a:txBody>
                    <a:bodyPr/>
                    <a:lstStyle/>
                    <a:p>
                      <a:r>
                        <a:rPr lang="en-US" sz="1400" dirty="0" smtClean="0">
                          <a:solidFill>
                            <a:schemeClr val="tx1"/>
                          </a:solidFill>
                        </a:rPr>
                        <a:t>Value</a:t>
                      </a:r>
                      <a:endParaRPr lang="en-US" sz="1400" dirty="0">
                        <a:solidFill>
                          <a:schemeClr val="tx1"/>
                        </a:solidFill>
                      </a:endParaRPr>
                    </a:p>
                  </a:txBody>
                  <a:tcPr/>
                </a:tc>
              </a:tr>
              <a:tr h="273050">
                <a:tc>
                  <a:txBody>
                    <a:bodyPr/>
                    <a:lstStyle/>
                    <a:p>
                      <a:r>
                        <a:rPr lang="en-US" sz="1400" dirty="0" smtClean="0"/>
                        <a:t>Center</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GIS</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Research</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CIGI</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Research</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Geospatial</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GIS</a:t>
                      </a:r>
                      <a:endParaRPr lang="en-US" sz="1400" dirty="0"/>
                    </a:p>
                  </a:txBody>
                  <a:tcPr/>
                </a:tc>
                <a:tc>
                  <a:txBody>
                    <a:bodyPr/>
                    <a:lstStyle/>
                    <a:p>
                      <a:r>
                        <a:rPr lang="en-US" sz="1400" dirty="0" smtClean="0"/>
                        <a:t>1</a:t>
                      </a:r>
                      <a:endParaRPr lang="en-US" sz="1400" dirty="0"/>
                    </a:p>
                  </a:txBody>
                  <a:tcPr/>
                </a:tc>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1014845452"/>
              </p:ext>
            </p:extLst>
          </p:nvPr>
        </p:nvGraphicFramePr>
        <p:xfrm>
          <a:off x="5643167" y="1998608"/>
          <a:ext cx="2362200" cy="609600"/>
        </p:xfrm>
        <a:graphic>
          <a:graphicData uri="http://schemas.openxmlformats.org/drawingml/2006/table">
            <a:tbl>
              <a:tblPr>
                <a:tableStyleId>{5C22544A-7EE6-4342-B048-85BDC9FD1C3A}</a:tableStyleId>
              </a:tblPr>
              <a:tblGrid>
                <a:gridCol w="1181100"/>
                <a:gridCol w="1181100"/>
              </a:tblGrid>
              <a:tr h="273050">
                <a:tc>
                  <a:txBody>
                    <a:bodyPr/>
                    <a:lstStyle/>
                    <a:p>
                      <a:r>
                        <a:rPr lang="en-US" sz="1400" dirty="0" smtClean="0"/>
                        <a:t>Geospatial</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r>
              <a:tr h="273050">
                <a:tc>
                  <a:txBody>
                    <a:bodyPr/>
                    <a:lstStyle/>
                    <a:p>
                      <a:r>
                        <a:rPr lang="en-US" sz="1400" dirty="0" smtClean="0"/>
                        <a:t>Geospatial</a:t>
                      </a:r>
                      <a:endParaRPr lang="en-US" sz="1400" dirty="0"/>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2464210967"/>
              </p:ext>
            </p:extLst>
          </p:nvPr>
        </p:nvGraphicFramePr>
        <p:xfrm>
          <a:off x="5643167" y="2836808"/>
          <a:ext cx="2362200" cy="914400"/>
        </p:xfrm>
        <a:graphic>
          <a:graphicData uri="http://schemas.openxmlformats.org/drawingml/2006/table">
            <a:tbl>
              <a:tblPr>
                <a:tableStyleId>{5C22544A-7EE6-4342-B048-85BDC9FD1C3A}</a:tableStyleId>
              </a:tblPr>
              <a:tblGrid>
                <a:gridCol w="1181100"/>
                <a:gridCol w="1181100"/>
              </a:tblGrid>
              <a:tr h="273050">
                <a:tc>
                  <a:txBody>
                    <a:bodyPr/>
                    <a:lstStyle/>
                    <a:p>
                      <a:r>
                        <a:rPr lang="en-US" sz="1400" dirty="0" smtClean="0"/>
                        <a:t>GIS</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r>
              <a:tr h="273050">
                <a:tc>
                  <a:txBody>
                    <a:bodyPr/>
                    <a:lstStyle/>
                    <a:p>
                      <a:r>
                        <a:rPr lang="en-US" sz="1400" dirty="0" smtClean="0"/>
                        <a:t>GIS</a:t>
                      </a:r>
                      <a:endParaRPr lang="en-US" sz="1400" dirty="0"/>
                    </a:p>
                  </a:txBody>
                  <a:tcPr>
                    <a:lnL w="12700" cap="flat" cmpd="sng" algn="ctr">
                      <a:solidFill>
                        <a:scrgbClr r="0" g="0" b="0"/>
                      </a:solidFill>
                      <a:prstDash val="solid"/>
                      <a:round/>
                      <a:headEnd type="none" w="med" len="med"/>
                      <a:tailEnd type="none" w="med" len="med"/>
                    </a:lnL>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tcPr>
                </a:tc>
              </a:tr>
              <a:tr h="273050">
                <a:tc>
                  <a:txBody>
                    <a:bodyPr/>
                    <a:lstStyle/>
                    <a:p>
                      <a:r>
                        <a:rPr lang="en-US" sz="1400" dirty="0" smtClean="0"/>
                        <a:t>GIS</a:t>
                      </a:r>
                      <a:endParaRPr lang="en-US" sz="1400" dirty="0"/>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648985170"/>
              </p:ext>
            </p:extLst>
          </p:nvPr>
        </p:nvGraphicFramePr>
        <p:xfrm>
          <a:off x="5643167" y="5427608"/>
          <a:ext cx="2362200" cy="609600"/>
        </p:xfrm>
        <a:graphic>
          <a:graphicData uri="http://schemas.openxmlformats.org/drawingml/2006/table">
            <a:tbl>
              <a:tblPr>
                <a:tableStyleId>{5C22544A-7EE6-4342-B048-85BDC9FD1C3A}</a:tableStyleId>
              </a:tblPr>
              <a:tblGrid>
                <a:gridCol w="1181100"/>
                <a:gridCol w="1181100"/>
              </a:tblGrid>
              <a:tr h="0">
                <a:tc>
                  <a:txBody>
                    <a:bodyPr/>
                    <a:lstStyle/>
                    <a:p>
                      <a:r>
                        <a:rPr lang="en-US" sz="1400" dirty="0" smtClean="0"/>
                        <a:t>Student</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r>
              <a:tr h="0">
                <a:tc>
                  <a:txBody>
                    <a:bodyPr/>
                    <a:lstStyle/>
                    <a:p>
                      <a:r>
                        <a:rPr lang="en-US" sz="1400" dirty="0" smtClean="0"/>
                        <a:t>Student</a:t>
                      </a:r>
                      <a:endParaRPr lang="en-US" sz="1400" dirty="0"/>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3993701050"/>
              </p:ext>
            </p:extLst>
          </p:nvPr>
        </p:nvGraphicFramePr>
        <p:xfrm>
          <a:off x="5643167" y="3979808"/>
          <a:ext cx="2362200" cy="1219200"/>
        </p:xfrm>
        <a:graphic>
          <a:graphicData uri="http://schemas.openxmlformats.org/drawingml/2006/table">
            <a:tbl>
              <a:tblPr>
                <a:tableStyleId>{5C22544A-7EE6-4342-B048-85BDC9FD1C3A}</a:tableStyleId>
              </a:tblPr>
              <a:tblGrid>
                <a:gridCol w="1181100"/>
                <a:gridCol w="1181100"/>
              </a:tblGrid>
              <a:tr h="0">
                <a:tc>
                  <a:txBody>
                    <a:bodyPr/>
                    <a:lstStyle/>
                    <a:p>
                      <a:r>
                        <a:rPr lang="en-US" sz="1400" dirty="0" smtClean="0"/>
                        <a:t>Research</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r>
              <a:tr h="0">
                <a:tc>
                  <a:txBody>
                    <a:bodyPr/>
                    <a:lstStyle/>
                    <a:p>
                      <a:r>
                        <a:rPr lang="en-US" sz="1400" dirty="0" smtClean="0"/>
                        <a:t>Research</a:t>
                      </a:r>
                      <a:endParaRPr lang="en-US" sz="1400" dirty="0"/>
                    </a:p>
                  </a:txBody>
                  <a:tcPr>
                    <a:lnL w="12700" cap="flat" cmpd="sng" algn="ctr">
                      <a:solidFill>
                        <a:scrgbClr r="0" g="0" b="0"/>
                      </a:solidFill>
                      <a:prstDash val="solid"/>
                      <a:round/>
                      <a:headEnd type="none" w="med" len="med"/>
                      <a:tailEnd type="none" w="med" len="med"/>
                    </a:lnL>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tcPr>
                </a:tc>
              </a:tr>
              <a:tr h="0">
                <a:tc>
                  <a:txBody>
                    <a:bodyPr/>
                    <a:lstStyle/>
                    <a:p>
                      <a:r>
                        <a:rPr lang="en-US" sz="1400" dirty="0" smtClean="0"/>
                        <a:t>Research</a:t>
                      </a:r>
                      <a:endParaRPr lang="en-US" sz="1400" dirty="0"/>
                    </a:p>
                  </a:txBody>
                  <a:tcPr>
                    <a:lnL w="12700" cap="flat" cmpd="sng" algn="ctr">
                      <a:solidFill>
                        <a:scrgbClr r="0" g="0" b="0"/>
                      </a:solidFill>
                      <a:prstDash val="solid"/>
                      <a:round/>
                      <a:headEnd type="none" w="med" len="med"/>
                      <a:tailEnd type="none" w="med" len="med"/>
                    </a:lnL>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tcPr>
                </a:tc>
              </a:tr>
              <a:tr h="0">
                <a:tc>
                  <a:txBody>
                    <a:bodyPr/>
                    <a:lstStyle/>
                    <a:p>
                      <a:r>
                        <a:rPr lang="en-US" sz="1400" dirty="0" smtClean="0"/>
                        <a:t>Research</a:t>
                      </a:r>
                      <a:endParaRPr lang="en-US" sz="1400" dirty="0"/>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212365021"/>
              </p:ext>
            </p:extLst>
          </p:nvPr>
        </p:nvGraphicFramePr>
        <p:xfrm>
          <a:off x="5643167" y="1160408"/>
          <a:ext cx="2362200" cy="609600"/>
        </p:xfrm>
        <a:graphic>
          <a:graphicData uri="http://schemas.openxmlformats.org/drawingml/2006/table">
            <a:tbl>
              <a:tblPr>
                <a:tableStyleId>{5C22544A-7EE6-4342-B048-85BDC9FD1C3A}</a:tableStyleId>
              </a:tblPr>
              <a:tblGrid>
                <a:gridCol w="1181100"/>
                <a:gridCol w="1181100"/>
              </a:tblGrid>
              <a:tr h="273050">
                <a:tc>
                  <a:txBody>
                    <a:bodyPr/>
                    <a:lstStyle/>
                    <a:p>
                      <a:r>
                        <a:rPr lang="en-US" sz="1400" dirty="0" smtClean="0"/>
                        <a:t>CIGI</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r>
              <a:tr h="273050">
                <a:tc>
                  <a:txBody>
                    <a:bodyPr/>
                    <a:lstStyle/>
                    <a:p>
                      <a:r>
                        <a:rPr lang="en-US" sz="1400" dirty="0" smtClean="0"/>
                        <a:t>CIGI</a:t>
                      </a:r>
                      <a:endParaRPr lang="en-US" sz="1400" dirty="0"/>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3340928973"/>
              </p:ext>
            </p:extLst>
          </p:nvPr>
        </p:nvGraphicFramePr>
        <p:xfrm>
          <a:off x="5643167" y="6342008"/>
          <a:ext cx="2362200" cy="304800"/>
        </p:xfrm>
        <a:graphic>
          <a:graphicData uri="http://schemas.openxmlformats.org/drawingml/2006/table">
            <a:tbl>
              <a:tblPr>
                <a:tableStyleId>{5C22544A-7EE6-4342-B048-85BDC9FD1C3A}</a:tableStyleId>
              </a:tblPr>
              <a:tblGrid>
                <a:gridCol w="1181100"/>
                <a:gridCol w="1181100"/>
              </a:tblGrid>
              <a:tr h="273050">
                <a:tc>
                  <a:txBody>
                    <a:bodyPr/>
                    <a:lstStyle/>
                    <a:p>
                      <a:r>
                        <a:rPr lang="en-US" sz="1400" dirty="0" smtClean="0"/>
                        <a:t>Center</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3774980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1000" y="762000"/>
            <a:ext cx="8382000" cy="677108"/>
          </a:xfrm>
        </p:spPr>
        <p:txBody>
          <a:bodyPr wrap="square" numCol="1" anchorCtr="0" compatLnSpc="1">
            <a:prstTxWarp prst="textNoShape">
              <a:avLst/>
            </a:prstTxWarp>
          </a:bodyPr>
          <a:lstStyle/>
          <a:p>
            <a:r>
              <a:rPr lang="en-US" dirty="0" smtClean="0">
                <a:effectLst>
                  <a:outerShdw blurRad="38100" dist="38100" dir="2700000" algn="tl">
                    <a:srgbClr val="DDDDDD"/>
                  </a:outerShdw>
                </a:effectLst>
                <a:latin typeface="Arial" charset="0"/>
                <a:ea typeface="ＭＳ Ｐゴシック" charset="0"/>
              </a:rPr>
              <a:t>Reducer</a:t>
            </a:r>
            <a:endParaRPr lang="en-US" dirty="0">
              <a:effectLst>
                <a:outerShdw blurRad="38100" dist="38100" dir="2700000" algn="tl">
                  <a:srgbClr val="DDDDDD"/>
                </a:outerShdw>
              </a:effectLst>
              <a:latin typeface="Arial" charset="0"/>
              <a:ea typeface="ＭＳ Ｐゴシック" charset="0"/>
            </a:endParaRPr>
          </a:p>
        </p:txBody>
      </p:sp>
      <p:sp>
        <p:nvSpPr>
          <p:cNvPr id="14339" name="Slide Number Placeholder 3"/>
          <p:cNvSpPr>
            <a:spLocks noGrp="1"/>
          </p:cNvSpPr>
          <p:nvPr>
            <p:ph type="sldNum" sz="quarter" idx="12"/>
          </p:nvPr>
        </p:nvSpPr>
        <p:spPr bwMode="auto">
          <a:xfrm>
            <a:off x="8764588" y="6297613"/>
            <a:ext cx="303212" cy="401637"/>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2F81D0A5-5636-074A-AE58-C1FD9013E26E}" type="slidenum">
              <a:rPr lang="en-US">
                <a:latin typeface="Century Gothic" charset="0"/>
              </a:rPr>
              <a:pPr/>
              <a:t>23</a:t>
            </a:fld>
            <a:endParaRPr lang="en-US" dirty="0">
              <a:latin typeface="Century Gothic" charset="0"/>
            </a:endParaRPr>
          </a:p>
        </p:txBody>
      </p:sp>
      <p:sp>
        <p:nvSpPr>
          <p:cNvPr id="10" name="Right Arrow 9"/>
          <p:cNvSpPr/>
          <p:nvPr/>
        </p:nvSpPr>
        <p:spPr>
          <a:xfrm>
            <a:off x="3688088" y="1545766"/>
            <a:ext cx="1214437"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graphicFrame>
        <p:nvGraphicFramePr>
          <p:cNvPr id="18" name="Table 17"/>
          <p:cNvGraphicFramePr>
            <a:graphicFrameLocks noGrp="1"/>
          </p:cNvGraphicFramePr>
          <p:nvPr>
            <p:extLst>
              <p:ext uri="{D42A27DB-BD31-4B8C-83A1-F6EECF244321}">
                <p14:modId xmlns:p14="http://schemas.microsoft.com/office/powerpoint/2010/main" val="2809424438"/>
              </p:ext>
            </p:extLst>
          </p:nvPr>
        </p:nvGraphicFramePr>
        <p:xfrm>
          <a:off x="411488" y="2231566"/>
          <a:ext cx="2362200" cy="609600"/>
        </p:xfrm>
        <a:graphic>
          <a:graphicData uri="http://schemas.openxmlformats.org/drawingml/2006/table">
            <a:tbl>
              <a:tblPr>
                <a:tableStyleId>{5C22544A-7EE6-4342-B048-85BDC9FD1C3A}</a:tableStyleId>
              </a:tblPr>
              <a:tblGrid>
                <a:gridCol w="1181100"/>
                <a:gridCol w="1181100"/>
              </a:tblGrid>
              <a:tr h="273050">
                <a:tc>
                  <a:txBody>
                    <a:bodyPr/>
                    <a:lstStyle/>
                    <a:p>
                      <a:r>
                        <a:rPr lang="en-US" sz="1400" dirty="0" smtClean="0"/>
                        <a:t>Geospatial</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r>
              <a:tr h="273050">
                <a:tc>
                  <a:txBody>
                    <a:bodyPr/>
                    <a:lstStyle/>
                    <a:p>
                      <a:r>
                        <a:rPr lang="en-US" sz="1400" dirty="0" smtClean="0"/>
                        <a:t>Geospatial</a:t>
                      </a:r>
                      <a:endParaRPr lang="en-US" sz="1400" dirty="0"/>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1691345826"/>
              </p:ext>
            </p:extLst>
          </p:nvPr>
        </p:nvGraphicFramePr>
        <p:xfrm>
          <a:off x="411488" y="2993566"/>
          <a:ext cx="2362200" cy="914400"/>
        </p:xfrm>
        <a:graphic>
          <a:graphicData uri="http://schemas.openxmlformats.org/drawingml/2006/table">
            <a:tbl>
              <a:tblPr>
                <a:tableStyleId>{5C22544A-7EE6-4342-B048-85BDC9FD1C3A}</a:tableStyleId>
              </a:tblPr>
              <a:tblGrid>
                <a:gridCol w="1181100"/>
                <a:gridCol w="1181100"/>
              </a:tblGrid>
              <a:tr h="273050">
                <a:tc>
                  <a:txBody>
                    <a:bodyPr/>
                    <a:lstStyle/>
                    <a:p>
                      <a:r>
                        <a:rPr lang="en-US" sz="1400" dirty="0" smtClean="0"/>
                        <a:t>GIS</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r>
              <a:tr h="273050">
                <a:tc>
                  <a:txBody>
                    <a:bodyPr/>
                    <a:lstStyle/>
                    <a:p>
                      <a:r>
                        <a:rPr lang="en-US" sz="1400" dirty="0" smtClean="0"/>
                        <a:t>GIS</a:t>
                      </a:r>
                      <a:endParaRPr lang="en-US" sz="1400" dirty="0"/>
                    </a:p>
                  </a:txBody>
                  <a:tcPr>
                    <a:lnL w="12700" cap="flat" cmpd="sng" algn="ctr">
                      <a:solidFill>
                        <a:scrgbClr r="0" g="0" b="0"/>
                      </a:solidFill>
                      <a:prstDash val="solid"/>
                      <a:round/>
                      <a:headEnd type="none" w="med" len="med"/>
                      <a:tailEnd type="none" w="med" len="med"/>
                    </a:lnL>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tcPr>
                </a:tc>
              </a:tr>
              <a:tr h="273050">
                <a:tc>
                  <a:txBody>
                    <a:bodyPr/>
                    <a:lstStyle/>
                    <a:p>
                      <a:r>
                        <a:rPr lang="en-US" sz="1400" dirty="0" smtClean="0"/>
                        <a:t>GIS</a:t>
                      </a:r>
                      <a:endParaRPr lang="en-US" sz="1400" dirty="0"/>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2680739071"/>
              </p:ext>
            </p:extLst>
          </p:nvPr>
        </p:nvGraphicFramePr>
        <p:xfrm>
          <a:off x="411488" y="5431966"/>
          <a:ext cx="2362200" cy="609600"/>
        </p:xfrm>
        <a:graphic>
          <a:graphicData uri="http://schemas.openxmlformats.org/drawingml/2006/table">
            <a:tbl>
              <a:tblPr>
                <a:tableStyleId>{5C22544A-7EE6-4342-B048-85BDC9FD1C3A}</a:tableStyleId>
              </a:tblPr>
              <a:tblGrid>
                <a:gridCol w="1181100"/>
                <a:gridCol w="1181100"/>
              </a:tblGrid>
              <a:tr h="0">
                <a:tc>
                  <a:txBody>
                    <a:bodyPr/>
                    <a:lstStyle/>
                    <a:p>
                      <a:r>
                        <a:rPr lang="en-US" sz="1400" dirty="0" smtClean="0"/>
                        <a:t>Student</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r>
              <a:tr h="0">
                <a:tc>
                  <a:txBody>
                    <a:bodyPr/>
                    <a:lstStyle/>
                    <a:p>
                      <a:r>
                        <a:rPr lang="en-US" sz="1400" dirty="0" smtClean="0"/>
                        <a:t>Student</a:t>
                      </a:r>
                      <a:endParaRPr lang="en-US" sz="1400" dirty="0"/>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2846084124"/>
              </p:ext>
            </p:extLst>
          </p:nvPr>
        </p:nvGraphicFramePr>
        <p:xfrm>
          <a:off x="411488" y="4060366"/>
          <a:ext cx="2362200" cy="1219200"/>
        </p:xfrm>
        <a:graphic>
          <a:graphicData uri="http://schemas.openxmlformats.org/drawingml/2006/table">
            <a:tbl>
              <a:tblPr>
                <a:tableStyleId>{5C22544A-7EE6-4342-B048-85BDC9FD1C3A}</a:tableStyleId>
              </a:tblPr>
              <a:tblGrid>
                <a:gridCol w="1181100"/>
                <a:gridCol w="1181100"/>
              </a:tblGrid>
              <a:tr h="0">
                <a:tc>
                  <a:txBody>
                    <a:bodyPr/>
                    <a:lstStyle/>
                    <a:p>
                      <a:r>
                        <a:rPr lang="en-US" sz="1400" dirty="0" smtClean="0"/>
                        <a:t>Research</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r>
              <a:tr h="0">
                <a:tc>
                  <a:txBody>
                    <a:bodyPr/>
                    <a:lstStyle/>
                    <a:p>
                      <a:r>
                        <a:rPr lang="en-US" sz="1400" dirty="0" smtClean="0"/>
                        <a:t>Research</a:t>
                      </a:r>
                      <a:endParaRPr lang="en-US" sz="1400" dirty="0"/>
                    </a:p>
                  </a:txBody>
                  <a:tcPr>
                    <a:lnL w="12700" cap="flat" cmpd="sng" algn="ctr">
                      <a:solidFill>
                        <a:scrgbClr r="0" g="0" b="0"/>
                      </a:solidFill>
                      <a:prstDash val="solid"/>
                      <a:round/>
                      <a:headEnd type="none" w="med" len="med"/>
                      <a:tailEnd type="none" w="med" len="med"/>
                    </a:lnL>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tcPr>
                </a:tc>
              </a:tr>
              <a:tr h="0">
                <a:tc>
                  <a:txBody>
                    <a:bodyPr/>
                    <a:lstStyle/>
                    <a:p>
                      <a:r>
                        <a:rPr lang="en-US" sz="1400" dirty="0" smtClean="0"/>
                        <a:t>Research</a:t>
                      </a:r>
                      <a:endParaRPr lang="en-US" sz="1400" dirty="0"/>
                    </a:p>
                  </a:txBody>
                  <a:tcPr>
                    <a:lnL w="12700" cap="flat" cmpd="sng" algn="ctr">
                      <a:solidFill>
                        <a:scrgbClr r="0" g="0" b="0"/>
                      </a:solidFill>
                      <a:prstDash val="solid"/>
                      <a:round/>
                      <a:headEnd type="none" w="med" len="med"/>
                      <a:tailEnd type="none" w="med" len="med"/>
                    </a:lnL>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tcPr>
                </a:tc>
              </a:tr>
              <a:tr h="0">
                <a:tc>
                  <a:txBody>
                    <a:bodyPr/>
                    <a:lstStyle/>
                    <a:p>
                      <a:r>
                        <a:rPr lang="en-US" sz="1400" dirty="0" smtClean="0"/>
                        <a:t>Research</a:t>
                      </a:r>
                      <a:endParaRPr lang="en-US" sz="1400" dirty="0"/>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3807426831"/>
              </p:ext>
            </p:extLst>
          </p:nvPr>
        </p:nvGraphicFramePr>
        <p:xfrm>
          <a:off x="411488" y="1469566"/>
          <a:ext cx="2362200" cy="609600"/>
        </p:xfrm>
        <a:graphic>
          <a:graphicData uri="http://schemas.openxmlformats.org/drawingml/2006/table">
            <a:tbl>
              <a:tblPr>
                <a:tableStyleId>{5C22544A-7EE6-4342-B048-85BDC9FD1C3A}</a:tableStyleId>
              </a:tblPr>
              <a:tblGrid>
                <a:gridCol w="1181100"/>
                <a:gridCol w="1181100"/>
              </a:tblGrid>
              <a:tr h="273050">
                <a:tc>
                  <a:txBody>
                    <a:bodyPr/>
                    <a:lstStyle/>
                    <a:p>
                      <a:r>
                        <a:rPr lang="en-US" sz="1400" dirty="0" smtClean="0"/>
                        <a:t>CIGI</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r>
              <a:tr h="273050">
                <a:tc>
                  <a:txBody>
                    <a:bodyPr/>
                    <a:lstStyle/>
                    <a:p>
                      <a:r>
                        <a:rPr lang="en-US" sz="1400" dirty="0" smtClean="0"/>
                        <a:t>CIGI</a:t>
                      </a:r>
                      <a:endParaRPr lang="en-US" sz="1400" dirty="0"/>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3739256808"/>
              </p:ext>
            </p:extLst>
          </p:nvPr>
        </p:nvGraphicFramePr>
        <p:xfrm>
          <a:off x="411488" y="6193966"/>
          <a:ext cx="2362200" cy="304800"/>
        </p:xfrm>
        <a:graphic>
          <a:graphicData uri="http://schemas.openxmlformats.org/drawingml/2006/table">
            <a:tbl>
              <a:tblPr>
                <a:tableStyleId>{5C22544A-7EE6-4342-B048-85BDC9FD1C3A}</a:tableStyleId>
              </a:tblPr>
              <a:tblGrid>
                <a:gridCol w="1181100"/>
                <a:gridCol w="1181100"/>
              </a:tblGrid>
              <a:tr h="273050">
                <a:tc>
                  <a:txBody>
                    <a:bodyPr/>
                    <a:lstStyle/>
                    <a:p>
                      <a:r>
                        <a:rPr lang="en-US" sz="1400" dirty="0" smtClean="0"/>
                        <a:t>Center</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13" name="Right Arrow 12"/>
          <p:cNvSpPr/>
          <p:nvPr/>
        </p:nvSpPr>
        <p:spPr>
          <a:xfrm>
            <a:off x="3688088" y="2307766"/>
            <a:ext cx="1214437"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sp>
        <p:nvSpPr>
          <p:cNvPr id="14" name="Right Arrow 13"/>
          <p:cNvSpPr/>
          <p:nvPr/>
        </p:nvSpPr>
        <p:spPr>
          <a:xfrm>
            <a:off x="3688088" y="3222166"/>
            <a:ext cx="1214437"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sp>
        <p:nvSpPr>
          <p:cNvPr id="15" name="Right Arrow 14"/>
          <p:cNvSpPr/>
          <p:nvPr/>
        </p:nvSpPr>
        <p:spPr>
          <a:xfrm>
            <a:off x="3688088" y="4517566"/>
            <a:ext cx="1214437"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sp>
        <p:nvSpPr>
          <p:cNvPr id="16" name="Right Arrow 15"/>
          <p:cNvSpPr/>
          <p:nvPr/>
        </p:nvSpPr>
        <p:spPr>
          <a:xfrm>
            <a:off x="3688088" y="5431966"/>
            <a:ext cx="1214437"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sp>
        <p:nvSpPr>
          <p:cNvPr id="17" name="Right Arrow 16"/>
          <p:cNvSpPr/>
          <p:nvPr/>
        </p:nvSpPr>
        <p:spPr>
          <a:xfrm>
            <a:off x="3688088" y="6117766"/>
            <a:ext cx="1214437"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graphicFrame>
        <p:nvGraphicFramePr>
          <p:cNvPr id="21" name="Table 20"/>
          <p:cNvGraphicFramePr>
            <a:graphicFrameLocks noGrp="1"/>
          </p:cNvGraphicFramePr>
          <p:nvPr>
            <p:extLst>
              <p:ext uri="{D42A27DB-BD31-4B8C-83A1-F6EECF244321}">
                <p14:modId xmlns:p14="http://schemas.microsoft.com/office/powerpoint/2010/main" val="3662072833"/>
              </p:ext>
            </p:extLst>
          </p:nvPr>
        </p:nvGraphicFramePr>
        <p:xfrm>
          <a:off x="5974088" y="1317166"/>
          <a:ext cx="2362200" cy="609600"/>
        </p:xfrm>
        <a:graphic>
          <a:graphicData uri="http://schemas.openxmlformats.org/drawingml/2006/table">
            <a:tbl>
              <a:tblPr firstRow="1">
                <a:tableStyleId>{5C22544A-7EE6-4342-B048-85BDC9FD1C3A}</a:tableStyleId>
              </a:tblPr>
              <a:tblGrid>
                <a:gridCol w="1181100"/>
                <a:gridCol w="1181100"/>
              </a:tblGrid>
              <a:tr h="273050">
                <a:tc>
                  <a:txBody>
                    <a:bodyPr/>
                    <a:lstStyle/>
                    <a:p>
                      <a:r>
                        <a:rPr lang="en-US" sz="1400" dirty="0" smtClean="0"/>
                        <a:t>Key</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smtClean="0"/>
                        <a:t>Value</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r>
              <a:tr h="273050">
                <a:tc>
                  <a:txBody>
                    <a:bodyPr/>
                    <a:lstStyle/>
                    <a:p>
                      <a:r>
                        <a:rPr lang="en-US" sz="1400" dirty="0" smtClean="0"/>
                        <a:t>CIGI</a:t>
                      </a:r>
                      <a:endParaRPr lang="en-US" sz="1400" dirty="0"/>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smtClean="0"/>
                        <a:t>2</a:t>
                      </a:r>
                      <a:endParaRPr lang="en-US" sz="1400" dirty="0"/>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graphicFrame>
        <p:nvGraphicFramePr>
          <p:cNvPr id="27" name="Table 26"/>
          <p:cNvGraphicFramePr>
            <a:graphicFrameLocks noGrp="1"/>
          </p:cNvGraphicFramePr>
          <p:nvPr>
            <p:extLst>
              <p:ext uri="{D42A27DB-BD31-4B8C-83A1-F6EECF244321}">
                <p14:modId xmlns:p14="http://schemas.microsoft.com/office/powerpoint/2010/main" val="1887878188"/>
              </p:ext>
            </p:extLst>
          </p:nvPr>
        </p:nvGraphicFramePr>
        <p:xfrm>
          <a:off x="5974088" y="2155366"/>
          <a:ext cx="2362200" cy="609600"/>
        </p:xfrm>
        <a:graphic>
          <a:graphicData uri="http://schemas.openxmlformats.org/drawingml/2006/table">
            <a:tbl>
              <a:tblPr firstRow="1">
                <a:tableStyleId>{5C22544A-7EE6-4342-B048-85BDC9FD1C3A}</a:tableStyleId>
              </a:tblPr>
              <a:tblGrid>
                <a:gridCol w="1181100"/>
                <a:gridCol w="1181100"/>
              </a:tblGrid>
              <a:tr h="273050">
                <a:tc>
                  <a:txBody>
                    <a:bodyPr/>
                    <a:lstStyle/>
                    <a:p>
                      <a:r>
                        <a:rPr lang="en-US" sz="1400" dirty="0" smtClean="0"/>
                        <a:t>Key</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smtClean="0"/>
                        <a:t>Value</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r>
              <a:tr h="273050">
                <a:tc>
                  <a:txBody>
                    <a:bodyPr/>
                    <a:lstStyle/>
                    <a:p>
                      <a:r>
                        <a:rPr lang="en-US" sz="1400" dirty="0" smtClean="0"/>
                        <a:t>Geospatial</a:t>
                      </a:r>
                      <a:endParaRPr lang="en-US" sz="1400" dirty="0"/>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smtClean="0"/>
                        <a:t>2</a:t>
                      </a:r>
                      <a:endParaRPr lang="en-US" sz="1400" dirty="0"/>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graphicFrame>
        <p:nvGraphicFramePr>
          <p:cNvPr id="28" name="Table 27"/>
          <p:cNvGraphicFramePr>
            <a:graphicFrameLocks noGrp="1"/>
          </p:cNvGraphicFramePr>
          <p:nvPr>
            <p:extLst>
              <p:ext uri="{D42A27DB-BD31-4B8C-83A1-F6EECF244321}">
                <p14:modId xmlns:p14="http://schemas.microsoft.com/office/powerpoint/2010/main" val="2742487504"/>
              </p:ext>
            </p:extLst>
          </p:nvPr>
        </p:nvGraphicFramePr>
        <p:xfrm>
          <a:off x="5974088" y="3145966"/>
          <a:ext cx="2362200" cy="609600"/>
        </p:xfrm>
        <a:graphic>
          <a:graphicData uri="http://schemas.openxmlformats.org/drawingml/2006/table">
            <a:tbl>
              <a:tblPr firstRow="1">
                <a:tableStyleId>{5C22544A-7EE6-4342-B048-85BDC9FD1C3A}</a:tableStyleId>
              </a:tblPr>
              <a:tblGrid>
                <a:gridCol w="1181100"/>
                <a:gridCol w="1181100"/>
              </a:tblGrid>
              <a:tr h="273050">
                <a:tc>
                  <a:txBody>
                    <a:bodyPr/>
                    <a:lstStyle/>
                    <a:p>
                      <a:r>
                        <a:rPr lang="en-US" sz="1400" dirty="0" smtClean="0"/>
                        <a:t>Key</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smtClean="0"/>
                        <a:t>Value</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r>
              <a:tr h="273050">
                <a:tc>
                  <a:txBody>
                    <a:bodyPr/>
                    <a:lstStyle/>
                    <a:p>
                      <a:r>
                        <a:rPr lang="en-US" sz="1400" dirty="0" smtClean="0"/>
                        <a:t>GIS</a:t>
                      </a:r>
                      <a:endParaRPr lang="en-US" sz="1400" dirty="0"/>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smtClean="0"/>
                        <a:t>3</a:t>
                      </a:r>
                      <a:endParaRPr lang="en-US" sz="1400" dirty="0"/>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graphicFrame>
        <p:nvGraphicFramePr>
          <p:cNvPr id="29" name="Table 28"/>
          <p:cNvGraphicFramePr>
            <a:graphicFrameLocks noGrp="1"/>
          </p:cNvGraphicFramePr>
          <p:nvPr>
            <p:extLst>
              <p:ext uri="{D42A27DB-BD31-4B8C-83A1-F6EECF244321}">
                <p14:modId xmlns:p14="http://schemas.microsoft.com/office/powerpoint/2010/main" val="527737892"/>
              </p:ext>
            </p:extLst>
          </p:nvPr>
        </p:nvGraphicFramePr>
        <p:xfrm>
          <a:off x="5974088" y="4365166"/>
          <a:ext cx="2362200" cy="609600"/>
        </p:xfrm>
        <a:graphic>
          <a:graphicData uri="http://schemas.openxmlformats.org/drawingml/2006/table">
            <a:tbl>
              <a:tblPr firstRow="1">
                <a:tableStyleId>{5C22544A-7EE6-4342-B048-85BDC9FD1C3A}</a:tableStyleId>
              </a:tblPr>
              <a:tblGrid>
                <a:gridCol w="1181100"/>
                <a:gridCol w="1181100"/>
              </a:tblGrid>
              <a:tr h="273050">
                <a:tc>
                  <a:txBody>
                    <a:bodyPr/>
                    <a:lstStyle/>
                    <a:p>
                      <a:r>
                        <a:rPr lang="en-US" sz="1400" dirty="0" smtClean="0"/>
                        <a:t>Key</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smtClean="0"/>
                        <a:t>Value</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r>
              <a:tr h="273050">
                <a:tc>
                  <a:txBody>
                    <a:bodyPr/>
                    <a:lstStyle/>
                    <a:p>
                      <a:r>
                        <a:rPr lang="en-US" sz="1400" dirty="0" smtClean="0"/>
                        <a:t>Research</a:t>
                      </a:r>
                      <a:endParaRPr lang="en-US" sz="1400" dirty="0"/>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smtClean="0"/>
                        <a:t>4</a:t>
                      </a:r>
                      <a:endParaRPr lang="en-US" sz="1400" dirty="0"/>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graphicFrame>
        <p:nvGraphicFramePr>
          <p:cNvPr id="30" name="Table 29"/>
          <p:cNvGraphicFramePr>
            <a:graphicFrameLocks noGrp="1"/>
          </p:cNvGraphicFramePr>
          <p:nvPr>
            <p:extLst>
              <p:ext uri="{D42A27DB-BD31-4B8C-83A1-F6EECF244321}">
                <p14:modId xmlns:p14="http://schemas.microsoft.com/office/powerpoint/2010/main" val="1808350099"/>
              </p:ext>
            </p:extLst>
          </p:nvPr>
        </p:nvGraphicFramePr>
        <p:xfrm>
          <a:off x="5974088" y="5203366"/>
          <a:ext cx="2362200" cy="609600"/>
        </p:xfrm>
        <a:graphic>
          <a:graphicData uri="http://schemas.openxmlformats.org/drawingml/2006/table">
            <a:tbl>
              <a:tblPr firstRow="1">
                <a:tableStyleId>{5C22544A-7EE6-4342-B048-85BDC9FD1C3A}</a:tableStyleId>
              </a:tblPr>
              <a:tblGrid>
                <a:gridCol w="1181100"/>
                <a:gridCol w="1181100"/>
              </a:tblGrid>
              <a:tr h="273050">
                <a:tc>
                  <a:txBody>
                    <a:bodyPr/>
                    <a:lstStyle/>
                    <a:p>
                      <a:r>
                        <a:rPr lang="en-US" sz="1400" dirty="0" smtClean="0"/>
                        <a:t>Key</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smtClean="0"/>
                        <a:t>Value</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r>
              <a:tr h="273050">
                <a:tc>
                  <a:txBody>
                    <a:bodyPr/>
                    <a:lstStyle/>
                    <a:p>
                      <a:r>
                        <a:rPr lang="en-US" sz="1400" dirty="0" smtClean="0"/>
                        <a:t>Student</a:t>
                      </a:r>
                      <a:endParaRPr lang="en-US" sz="1400" dirty="0"/>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smtClean="0"/>
                        <a:t>2</a:t>
                      </a:r>
                      <a:endParaRPr lang="en-US" sz="1400" dirty="0"/>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graphicFrame>
        <p:nvGraphicFramePr>
          <p:cNvPr id="31" name="Table 30"/>
          <p:cNvGraphicFramePr>
            <a:graphicFrameLocks noGrp="1"/>
          </p:cNvGraphicFramePr>
          <p:nvPr>
            <p:extLst>
              <p:ext uri="{D42A27DB-BD31-4B8C-83A1-F6EECF244321}">
                <p14:modId xmlns:p14="http://schemas.microsoft.com/office/powerpoint/2010/main" val="16368255"/>
              </p:ext>
            </p:extLst>
          </p:nvPr>
        </p:nvGraphicFramePr>
        <p:xfrm>
          <a:off x="5974088" y="5889166"/>
          <a:ext cx="2362200" cy="609600"/>
        </p:xfrm>
        <a:graphic>
          <a:graphicData uri="http://schemas.openxmlformats.org/drawingml/2006/table">
            <a:tbl>
              <a:tblPr firstRow="1">
                <a:tableStyleId>{5C22544A-7EE6-4342-B048-85BDC9FD1C3A}</a:tableStyleId>
              </a:tblPr>
              <a:tblGrid>
                <a:gridCol w="1181100"/>
                <a:gridCol w="1181100"/>
              </a:tblGrid>
              <a:tr h="273050">
                <a:tc>
                  <a:txBody>
                    <a:bodyPr/>
                    <a:lstStyle/>
                    <a:p>
                      <a:r>
                        <a:rPr lang="en-US" sz="1400" dirty="0" smtClean="0"/>
                        <a:t>Key</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smtClean="0"/>
                        <a:t>Value</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r>
              <a:tr h="273050">
                <a:tc>
                  <a:txBody>
                    <a:bodyPr/>
                    <a:lstStyle/>
                    <a:p>
                      <a:r>
                        <a:rPr lang="en-US" sz="1400" dirty="0" smtClean="0"/>
                        <a:t>Center</a:t>
                      </a:r>
                      <a:endParaRPr lang="en-US" sz="1400" dirty="0"/>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803212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15" grpId="0" animBg="1"/>
      <p:bldP spid="16" grpId="0" animBg="1"/>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1000" y="762000"/>
            <a:ext cx="8382000" cy="677108"/>
          </a:xfrm>
        </p:spPr>
        <p:txBody>
          <a:bodyPr wrap="square" numCol="1" anchorCtr="0" compatLnSpc="1">
            <a:prstTxWarp prst="textNoShape">
              <a:avLst/>
            </a:prstTxWarp>
          </a:bodyPr>
          <a:lstStyle/>
          <a:p>
            <a:r>
              <a:rPr lang="en-US" dirty="0" smtClean="0">
                <a:effectLst>
                  <a:outerShdw blurRad="38100" dist="38100" dir="2700000" algn="tl">
                    <a:srgbClr val="DDDDDD"/>
                  </a:outerShdw>
                </a:effectLst>
                <a:latin typeface="Arial" charset="0"/>
                <a:ea typeface="ＭＳ Ｐゴシック" charset="0"/>
              </a:rPr>
              <a:t>Combiner</a:t>
            </a:r>
            <a:endParaRPr lang="en-US" dirty="0">
              <a:effectLst>
                <a:outerShdw blurRad="38100" dist="38100" dir="2700000" algn="tl">
                  <a:srgbClr val="DDDDDD"/>
                </a:outerShdw>
              </a:effectLst>
              <a:latin typeface="Arial" charset="0"/>
              <a:ea typeface="ＭＳ Ｐゴシック" charset="0"/>
            </a:endParaRPr>
          </a:p>
        </p:txBody>
      </p:sp>
      <p:sp>
        <p:nvSpPr>
          <p:cNvPr id="14339" name="Slide Number Placeholder 3"/>
          <p:cNvSpPr>
            <a:spLocks noGrp="1"/>
          </p:cNvSpPr>
          <p:nvPr>
            <p:ph type="sldNum" sz="quarter" idx="12"/>
          </p:nvPr>
        </p:nvSpPr>
        <p:spPr bwMode="auto">
          <a:xfrm>
            <a:off x="8764588" y="6297613"/>
            <a:ext cx="303212" cy="401637"/>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2F81D0A5-5636-074A-AE58-C1FD9013E26E}" type="slidenum">
              <a:rPr lang="en-US">
                <a:latin typeface="Century Gothic" charset="0"/>
              </a:rPr>
              <a:pPr/>
              <a:t>24</a:t>
            </a:fld>
            <a:endParaRPr lang="en-US" dirty="0">
              <a:latin typeface="Century Gothic" charset="0"/>
            </a:endParaRPr>
          </a:p>
        </p:txBody>
      </p:sp>
      <p:sp>
        <p:nvSpPr>
          <p:cNvPr id="10" name="Right Arrow 9"/>
          <p:cNvSpPr/>
          <p:nvPr/>
        </p:nvSpPr>
        <p:spPr>
          <a:xfrm>
            <a:off x="5079273" y="2344783"/>
            <a:ext cx="1214437" cy="519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sp>
        <p:nvSpPr>
          <p:cNvPr id="11" name="Right Arrow 10"/>
          <p:cNvSpPr/>
          <p:nvPr/>
        </p:nvSpPr>
        <p:spPr>
          <a:xfrm>
            <a:off x="5079273" y="5164183"/>
            <a:ext cx="1214437" cy="5175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sp>
        <p:nvSpPr>
          <p:cNvPr id="3" name="Rounded Rectangle 2"/>
          <p:cNvSpPr/>
          <p:nvPr/>
        </p:nvSpPr>
        <p:spPr bwMode="auto">
          <a:xfrm>
            <a:off x="126273" y="3182983"/>
            <a:ext cx="1676400" cy="9906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solidFill>
                  <a:schemeClr val="tx1"/>
                </a:solidFill>
                <a:latin typeface="Segoe" pitchFamily="34" charset="0"/>
              </a:rPr>
              <a:t>Mapper</a:t>
            </a:r>
            <a:r>
              <a:rPr lang="en-US" sz="2000" dirty="0">
                <a:solidFill>
                  <a:schemeClr val="tx1"/>
                </a:solidFill>
                <a:latin typeface="Segoe" pitchFamily="34" charset="0"/>
              </a:rPr>
              <a:t> </a:t>
            </a:r>
          </a:p>
          <a:p>
            <a:pPr algn="ctr" defTabSz="914099" fontAlgn="base">
              <a:spcBef>
                <a:spcPct val="0"/>
              </a:spcBef>
              <a:spcAft>
                <a:spcPct val="0"/>
              </a:spcAft>
            </a:pPr>
            <a:r>
              <a:rPr lang="en-US" sz="2000" dirty="0" smtClean="0">
                <a:solidFill>
                  <a:schemeClr val="tx1"/>
                </a:solidFill>
                <a:latin typeface="Segoe" pitchFamily="34" charset="0"/>
              </a:rPr>
              <a:t>Output</a:t>
            </a:r>
          </a:p>
        </p:txBody>
      </p:sp>
      <p:graphicFrame>
        <p:nvGraphicFramePr>
          <p:cNvPr id="19" name="Table 18"/>
          <p:cNvGraphicFramePr>
            <a:graphicFrameLocks noGrp="1"/>
          </p:cNvGraphicFramePr>
          <p:nvPr>
            <p:extLst>
              <p:ext uri="{D42A27DB-BD31-4B8C-83A1-F6EECF244321}">
                <p14:modId xmlns:p14="http://schemas.microsoft.com/office/powerpoint/2010/main" val="671492836"/>
              </p:ext>
            </p:extLst>
          </p:nvPr>
        </p:nvGraphicFramePr>
        <p:xfrm>
          <a:off x="2259873" y="1430383"/>
          <a:ext cx="2362200" cy="2438400"/>
        </p:xfrm>
        <a:graphic>
          <a:graphicData uri="http://schemas.openxmlformats.org/drawingml/2006/table">
            <a:tbl>
              <a:tblPr firstRow="1">
                <a:tableStyleId>{5C22544A-7EE6-4342-B048-85BDC9FD1C3A}</a:tableStyleId>
              </a:tblPr>
              <a:tblGrid>
                <a:gridCol w="1181100"/>
                <a:gridCol w="1181100"/>
              </a:tblGrid>
              <a:tr h="273050">
                <a:tc>
                  <a:txBody>
                    <a:bodyPr/>
                    <a:lstStyle/>
                    <a:p>
                      <a:r>
                        <a:rPr lang="en-US" sz="1400" dirty="0" smtClean="0">
                          <a:solidFill>
                            <a:schemeClr val="tx1"/>
                          </a:solidFill>
                        </a:rPr>
                        <a:t>Key</a:t>
                      </a:r>
                      <a:endParaRPr lang="en-US" sz="1400" dirty="0">
                        <a:solidFill>
                          <a:schemeClr val="tx1"/>
                        </a:solidFill>
                      </a:endParaRPr>
                    </a:p>
                  </a:txBody>
                  <a:tcPr/>
                </a:tc>
                <a:tc>
                  <a:txBody>
                    <a:bodyPr/>
                    <a:lstStyle/>
                    <a:p>
                      <a:r>
                        <a:rPr lang="en-US" sz="1400" dirty="0" smtClean="0">
                          <a:solidFill>
                            <a:schemeClr val="tx1"/>
                          </a:solidFill>
                        </a:rPr>
                        <a:t>Value</a:t>
                      </a:r>
                      <a:endParaRPr lang="en-US" sz="1400" dirty="0">
                        <a:solidFill>
                          <a:schemeClr val="tx1"/>
                        </a:solidFill>
                      </a:endParaRPr>
                    </a:p>
                  </a:txBody>
                  <a:tcPr/>
                </a:tc>
              </a:tr>
              <a:tr h="273050">
                <a:tc>
                  <a:txBody>
                    <a:bodyPr/>
                    <a:lstStyle/>
                    <a:p>
                      <a:r>
                        <a:rPr lang="en-US" sz="1400" dirty="0" smtClean="0"/>
                        <a:t>Research</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Student</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GIS</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CIGI</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Student</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Geospatial</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Research</a:t>
                      </a:r>
                      <a:endParaRPr lang="en-US" sz="1400" dirty="0"/>
                    </a:p>
                  </a:txBody>
                  <a:tcPr/>
                </a:tc>
                <a:tc>
                  <a:txBody>
                    <a:bodyPr/>
                    <a:lstStyle/>
                    <a:p>
                      <a:r>
                        <a:rPr lang="en-US" sz="1400" dirty="0" smtClean="0"/>
                        <a:t>1</a:t>
                      </a:r>
                      <a:endParaRPr lang="en-US" sz="1400" dirty="0"/>
                    </a:p>
                  </a:txBody>
                  <a:tcPr/>
                </a:tc>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643863367"/>
              </p:ext>
            </p:extLst>
          </p:nvPr>
        </p:nvGraphicFramePr>
        <p:xfrm>
          <a:off x="2259873" y="4097383"/>
          <a:ext cx="2362200" cy="2438400"/>
        </p:xfrm>
        <a:graphic>
          <a:graphicData uri="http://schemas.openxmlformats.org/drawingml/2006/table">
            <a:tbl>
              <a:tblPr firstRow="1">
                <a:tableStyleId>{5C22544A-7EE6-4342-B048-85BDC9FD1C3A}</a:tableStyleId>
              </a:tblPr>
              <a:tblGrid>
                <a:gridCol w="1181100"/>
                <a:gridCol w="1181100"/>
              </a:tblGrid>
              <a:tr h="273050">
                <a:tc>
                  <a:txBody>
                    <a:bodyPr/>
                    <a:lstStyle/>
                    <a:p>
                      <a:r>
                        <a:rPr lang="en-US" sz="1400" dirty="0" smtClean="0">
                          <a:solidFill>
                            <a:schemeClr val="tx1"/>
                          </a:solidFill>
                        </a:rPr>
                        <a:t>Key</a:t>
                      </a:r>
                      <a:endParaRPr lang="en-US" sz="1400" dirty="0">
                        <a:solidFill>
                          <a:schemeClr val="tx1"/>
                        </a:solidFill>
                      </a:endParaRPr>
                    </a:p>
                  </a:txBody>
                  <a:tcPr/>
                </a:tc>
                <a:tc>
                  <a:txBody>
                    <a:bodyPr/>
                    <a:lstStyle/>
                    <a:p>
                      <a:r>
                        <a:rPr lang="en-US" sz="1400" dirty="0" smtClean="0">
                          <a:solidFill>
                            <a:schemeClr val="tx1"/>
                          </a:solidFill>
                        </a:rPr>
                        <a:t>Value</a:t>
                      </a:r>
                      <a:endParaRPr lang="en-US" sz="1400" dirty="0">
                        <a:solidFill>
                          <a:schemeClr val="tx1"/>
                        </a:solidFill>
                      </a:endParaRPr>
                    </a:p>
                  </a:txBody>
                  <a:tcPr/>
                </a:tc>
              </a:tr>
              <a:tr h="273050">
                <a:tc>
                  <a:txBody>
                    <a:bodyPr/>
                    <a:lstStyle/>
                    <a:p>
                      <a:r>
                        <a:rPr lang="en-US" sz="1400" dirty="0" smtClean="0"/>
                        <a:t>Center</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GIS</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Research</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CIGI</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Research</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Geospatial</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GIS</a:t>
                      </a:r>
                      <a:endParaRPr lang="en-US" sz="1400" dirty="0"/>
                    </a:p>
                  </a:txBody>
                  <a:tcPr/>
                </a:tc>
                <a:tc>
                  <a:txBody>
                    <a:bodyPr/>
                    <a:lstStyle/>
                    <a:p>
                      <a:r>
                        <a:rPr lang="en-US" sz="1400" dirty="0" smtClean="0"/>
                        <a:t>1</a:t>
                      </a:r>
                      <a:endParaRPr lang="en-US" sz="1400" dirty="0"/>
                    </a:p>
                  </a:txBody>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113849213"/>
              </p:ext>
            </p:extLst>
          </p:nvPr>
        </p:nvGraphicFramePr>
        <p:xfrm>
          <a:off x="6527073" y="1421674"/>
          <a:ext cx="2362200" cy="1828800"/>
        </p:xfrm>
        <a:graphic>
          <a:graphicData uri="http://schemas.openxmlformats.org/drawingml/2006/table">
            <a:tbl>
              <a:tblPr firstRow="1">
                <a:tableStyleId>{5C22544A-7EE6-4342-B048-85BDC9FD1C3A}</a:tableStyleId>
              </a:tblPr>
              <a:tblGrid>
                <a:gridCol w="1181100"/>
                <a:gridCol w="1181100"/>
              </a:tblGrid>
              <a:tr h="273050">
                <a:tc>
                  <a:txBody>
                    <a:bodyPr/>
                    <a:lstStyle/>
                    <a:p>
                      <a:r>
                        <a:rPr lang="en-US" sz="1400" dirty="0" smtClean="0">
                          <a:solidFill>
                            <a:schemeClr val="tx1"/>
                          </a:solidFill>
                        </a:rPr>
                        <a:t>Key</a:t>
                      </a:r>
                      <a:endParaRPr lang="en-US" sz="1400" dirty="0">
                        <a:solidFill>
                          <a:schemeClr val="tx1"/>
                        </a:solidFill>
                      </a:endParaRPr>
                    </a:p>
                  </a:txBody>
                  <a:tcPr/>
                </a:tc>
                <a:tc>
                  <a:txBody>
                    <a:bodyPr/>
                    <a:lstStyle/>
                    <a:p>
                      <a:r>
                        <a:rPr lang="en-US" sz="1400" dirty="0" smtClean="0">
                          <a:solidFill>
                            <a:schemeClr val="tx1"/>
                          </a:solidFill>
                        </a:rPr>
                        <a:t>Value</a:t>
                      </a:r>
                      <a:endParaRPr lang="en-US" sz="1400" dirty="0">
                        <a:solidFill>
                          <a:schemeClr val="tx1"/>
                        </a:solidFill>
                      </a:endParaRPr>
                    </a:p>
                  </a:txBody>
                  <a:tcPr/>
                </a:tc>
              </a:tr>
              <a:tr h="273050">
                <a:tc>
                  <a:txBody>
                    <a:bodyPr/>
                    <a:lstStyle/>
                    <a:p>
                      <a:r>
                        <a:rPr lang="en-US" sz="1400" dirty="0" smtClean="0"/>
                        <a:t>Research</a:t>
                      </a:r>
                      <a:endParaRPr lang="en-US" sz="1400" dirty="0"/>
                    </a:p>
                  </a:txBody>
                  <a:tcPr/>
                </a:tc>
                <a:tc>
                  <a:txBody>
                    <a:bodyPr/>
                    <a:lstStyle/>
                    <a:p>
                      <a:r>
                        <a:rPr lang="en-US" sz="1400" dirty="0" smtClean="0"/>
                        <a:t>2</a:t>
                      </a:r>
                      <a:endParaRPr lang="en-US" sz="1400" dirty="0"/>
                    </a:p>
                  </a:txBody>
                  <a:tcPr/>
                </a:tc>
              </a:tr>
              <a:tr h="273050">
                <a:tc>
                  <a:txBody>
                    <a:bodyPr/>
                    <a:lstStyle/>
                    <a:p>
                      <a:r>
                        <a:rPr lang="en-US" sz="1400" dirty="0" smtClean="0"/>
                        <a:t>Student</a:t>
                      </a:r>
                      <a:endParaRPr lang="en-US" sz="1400" dirty="0"/>
                    </a:p>
                  </a:txBody>
                  <a:tcPr/>
                </a:tc>
                <a:tc>
                  <a:txBody>
                    <a:bodyPr/>
                    <a:lstStyle/>
                    <a:p>
                      <a:r>
                        <a:rPr lang="en-US" sz="1400" dirty="0" smtClean="0"/>
                        <a:t>2</a:t>
                      </a:r>
                      <a:endParaRPr lang="en-US" sz="1400" dirty="0"/>
                    </a:p>
                  </a:txBody>
                  <a:tcPr/>
                </a:tc>
              </a:tr>
              <a:tr h="273050">
                <a:tc>
                  <a:txBody>
                    <a:bodyPr/>
                    <a:lstStyle/>
                    <a:p>
                      <a:r>
                        <a:rPr lang="en-US" sz="1400" dirty="0" smtClean="0"/>
                        <a:t>GIS</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CIGI</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Geospatial</a:t>
                      </a:r>
                      <a:endParaRPr lang="en-US" sz="1400" dirty="0"/>
                    </a:p>
                  </a:txBody>
                  <a:tcPr/>
                </a:tc>
                <a:tc>
                  <a:txBody>
                    <a:bodyPr/>
                    <a:lstStyle/>
                    <a:p>
                      <a:r>
                        <a:rPr lang="en-US" sz="1400" dirty="0" smtClean="0"/>
                        <a:t>1</a:t>
                      </a:r>
                      <a:endParaRPr lang="en-US" sz="1400" dirty="0"/>
                    </a:p>
                  </a:txBody>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2791096731"/>
              </p:ext>
            </p:extLst>
          </p:nvPr>
        </p:nvGraphicFramePr>
        <p:xfrm>
          <a:off x="6527073" y="4241074"/>
          <a:ext cx="2362200" cy="1828800"/>
        </p:xfrm>
        <a:graphic>
          <a:graphicData uri="http://schemas.openxmlformats.org/drawingml/2006/table">
            <a:tbl>
              <a:tblPr firstRow="1">
                <a:tableStyleId>{5C22544A-7EE6-4342-B048-85BDC9FD1C3A}</a:tableStyleId>
              </a:tblPr>
              <a:tblGrid>
                <a:gridCol w="1181100"/>
                <a:gridCol w="1181100"/>
              </a:tblGrid>
              <a:tr h="273050">
                <a:tc>
                  <a:txBody>
                    <a:bodyPr/>
                    <a:lstStyle/>
                    <a:p>
                      <a:r>
                        <a:rPr lang="en-US" sz="1400" dirty="0" smtClean="0">
                          <a:solidFill>
                            <a:schemeClr val="tx1"/>
                          </a:solidFill>
                        </a:rPr>
                        <a:t>Key</a:t>
                      </a:r>
                      <a:endParaRPr lang="en-US" sz="1400" dirty="0">
                        <a:solidFill>
                          <a:schemeClr val="tx1"/>
                        </a:solidFill>
                      </a:endParaRPr>
                    </a:p>
                  </a:txBody>
                  <a:tcPr/>
                </a:tc>
                <a:tc>
                  <a:txBody>
                    <a:bodyPr/>
                    <a:lstStyle/>
                    <a:p>
                      <a:r>
                        <a:rPr lang="en-US" sz="1400" dirty="0" smtClean="0">
                          <a:solidFill>
                            <a:schemeClr val="tx1"/>
                          </a:solidFill>
                        </a:rPr>
                        <a:t>Value</a:t>
                      </a:r>
                      <a:endParaRPr lang="en-US" sz="1400" dirty="0">
                        <a:solidFill>
                          <a:schemeClr val="tx1"/>
                        </a:solidFill>
                      </a:endParaRPr>
                    </a:p>
                  </a:txBody>
                  <a:tcPr/>
                </a:tc>
              </a:tr>
              <a:tr h="273050">
                <a:tc>
                  <a:txBody>
                    <a:bodyPr/>
                    <a:lstStyle/>
                    <a:p>
                      <a:r>
                        <a:rPr lang="en-US" sz="1400" dirty="0" smtClean="0"/>
                        <a:t>Center</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GIS</a:t>
                      </a:r>
                      <a:endParaRPr lang="en-US" sz="1400" dirty="0"/>
                    </a:p>
                  </a:txBody>
                  <a:tcPr/>
                </a:tc>
                <a:tc>
                  <a:txBody>
                    <a:bodyPr/>
                    <a:lstStyle/>
                    <a:p>
                      <a:r>
                        <a:rPr lang="en-US" sz="1400" dirty="0" smtClean="0"/>
                        <a:t>2</a:t>
                      </a:r>
                      <a:endParaRPr lang="en-US" sz="1400" dirty="0"/>
                    </a:p>
                  </a:txBody>
                  <a:tcPr/>
                </a:tc>
              </a:tr>
              <a:tr h="273050">
                <a:tc>
                  <a:txBody>
                    <a:bodyPr/>
                    <a:lstStyle/>
                    <a:p>
                      <a:r>
                        <a:rPr lang="en-US" sz="1400" dirty="0" smtClean="0"/>
                        <a:t>Research</a:t>
                      </a:r>
                      <a:endParaRPr lang="en-US" sz="1400" dirty="0"/>
                    </a:p>
                  </a:txBody>
                  <a:tcPr/>
                </a:tc>
                <a:tc>
                  <a:txBody>
                    <a:bodyPr/>
                    <a:lstStyle/>
                    <a:p>
                      <a:r>
                        <a:rPr lang="en-US" sz="1400" dirty="0" smtClean="0"/>
                        <a:t>2</a:t>
                      </a:r>
                      <a:endParaRPr lang="en-US" sz="1400" dirty="0"/>
                    </a:p>
                  </a:txBody>
                  <a:tcPr/>
                </a:tc>
              </a:tr>
              <a:tr h="273050">
                <a:tc>
                  <a:txBody>
                    <a:bodyPr/>
                    <a:lstStyle/>
                    <a:p>
                      <a:r>
                        <a:rPr lang="en-US" sz="1400" dirty="0" smtClean="0"/>
                        <a:t>CIGI</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Geospatial</a:t>
                      </a:r>
                      <a:endParaRPr lang="en-US" sz="1400" dirty="0"/>
                    </a:p>
                  </a:txBody>
                  <a:tcPr/>
                </a:tc>
                <a:tc>
                  <a:txBody>
                    <a:bodyPr/>
                    <a:lstStyle/>
                    <a:p>
                      <a:r>
                        <a:rPr lang="en-US" sz="1400" dirty="0" smtClean="0"/>
                        <a:t>1</a:t>
                      </a:r>
                      <a:endParaRPr lang="en-US" sz="1400" dirty="0"/>
                    </a:p>
                  </a:txBody>
                  <a:tcPr/>
                </a:tc>
              </a:tr>
            </a:tbl>
          </a:graphicData>
        </a:graphic>
      </p:graphicFrame>
    </p:spTree>
    <p:extLst>
      <p:ext uri="{BB962C8B-B14F-4D97-AF65-F5344CB8AC3E}">
        <p14:creationId xmlns:p14="http://schemas.microsoft.com/office/powerpoint/2010/main" val="4028405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1000" y="762000"/>
            <a:ext cx="8382000" cy="677108"/>
          </a:xfrm>
        </p:spPr>
        <p:txBody>
          <a:bodyPr wrap="square" numCol="1" anchorCtr="0" compatLnSpc="1">
            <a:prstTxWarp prst="textNoShape">
              <a:avLst/>
            </a:prstTxWarp>
          </a:bodyPr>
          <a:lstStyle/>
          <a:p>
            <a:r>
              <a:rPr lang="en-US" dirty="0" smtClean="0">
                <a:effectLst>
                  <a:outerShdw blurRad="38100" dist="38100" dir="2700000" algn="tl">
                    <a:srgbClr val="DDDDDD"/>
                  </a:outerShdw>
                </a:effectLst>
                <a:latin typeface="Arial" charset="0"/>
                <a:ea typeface="ＭＳ Ｐゴシック" charset="0"/>
              </a:rPr>
              <a:t>Reducer + Combiner</a:t>
            </a:r>
            <a:endParaRPr lang="en-US" dirty="0">
              <a:effectLst>
                <a:outerShdw blurRad="38100" dist="38100" dir="2700000" algn="tl">
                  <a:srgbClr val="DDDDDD"/>
                </a:outerShdw>
              </a:effectLst>
              <a:latin typeface="Arial" charset="0"/>
              <a:ea typeface="ＭＳ Ｐゴシック" charset="0"/>
            </a:endParaRPr>
          </a:p>
        </p:txBody>
      </p:sp>
      <p:sp>
        <p:nvSpPr>
          <p:cNvPr id="14339" name="Slide Number Placeholder 3"/>
          <p:cNvSpPr>
            <a:spLocks noGrp="1"/>
          </p:cNvSpPr>
          <p:nvPr>
            <p:ph type="sldNum" sz="quarter" idx="12"/>
          </p:nvPr>
        </p:nvSpPr>
        <p:spPr bwMode="auto">
          <a:xfrm>
            <a:off x="8764588" y="6297613"/>
            <a:ext cx="303212" cy="401637"/>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2F81D0A5-5636-074A-AE58-C1FD9013E26E}" type="slidenum">
              <a:rPr lang="en-US">
                <a:latin typeface="Century Gothic" charset="0"/>
              </a:rPr>
              <a:pPr/>
              <a:t>25</a:t>
            </a:fld>
            <a:endParaRPr lang="en-US" dirty="0">
              <a:latin typeface="Century Gothic" charset="0"/>
            </a:endParaRPr>
          </a:p>
        </p:txBody>
      </p:sp>
      <p:sp>
        <p:nvSpPr>
          <p:cNvPr id="10" name="Right Arrow 9"/>
          <p:cNvSpPr/>
          <p:nvPr/>
        </p:nvSpPr>
        <p:spPr>
          <a:xfrm>
            <a:off x="3505200" y="1676400"/>
            <a:ext cx="1214437"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graphicFrame>
        <p:nvGraphicFramePr>
          <p:cNvPr id="18" name="Table 17"/>
          <p:cNvGraphicFramePr>
            <a:graphicFrameLocks noGrp="1"/>
          </p:cNvGraphicFramePr>
          <p:nvPr>
            <p:extLst/>
          </p:nvPr>
        </p:nvGraphicFramePr>
        <p:xfrm>
          <a:off x="228600" y="2362200"/>
          <a:ext cx="2362200" cy="609600"/>
        </p:xfrm>
        <a:graphic>
          <a:graphicData uri="http://schemas.openxmlformats.org/drawingml/2006/table">
            <a:tbl>
              <a:tblPr>
                <a:tableStyleId>{5C22544A-7EE6-4342-B048-85BDC9FD1C3A}</a:tableStyleId>
              </a:tblPr>
              <a:tblGrid>
                <a:gridCol w="1181100"/>
                <a:gridCol w="1181100"/>
              </a:tblGrid>
              <a:tr h="273050">
                <a:tc>
                  <a:txBody>
                    <a:bodyPr/>
                    <a:lstStyle/>
                    <a:p>
                      <a:r>
                        <a:rPr lang="en-US" sz="1400" dirty="0" smtClean="0"/>
                        <a:t>Geospatial</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r>
              <a:tr h="273050">
                <a:tc>
                  <a:txBody>
                    <a:bodyPr/>
                    <a:lstStyle/>
                    <a:p>
                      <a:r>
                        <a:rPr lang="en-US" sz="1400" dirty="0" smtClean="0"/>
                        <a:t>Geospatial</a:t>
                      </a:r>
                      <a:endParaRPr lang="en-US" sz="1400" dirty="0"/>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graphicFrame>
        <p:nvGraphicFramePr>
          <p:cNvPr id="22" name="Table 21"/>
          <p:cNvGraphicFramePr>
            <a:graphicFrameLocks noGrp="1"/>
          </p:cNvGraphicFramePr>
          <p:nvPr>
            <p:extLst/>
          </p:nvPr>
        </p:nvGraphicFramePr>
        <p:xfrm>
          <a:off x="228600" y="3124200"/>
          <a:ext cx="2362200" cy="609600"/>
        </p:xfrm>
        <a:graphic>
          <a:graphicData uri="http://schemas.openxmlformats.org/drawingml/2006/table">
            <a:tbl>
              <a:tblPr>
                <a:tableStyleId>{5C22544A-7EE6-4342-B048-85BDC9FD1C3A}</a:tableStyleId>
              </a:tblPr>
              <a:tblGrid>
                <a:gridCol w="1181100"/>
                <a:gridCol w="1181100"/>
              </a:tblGrid>
              <a:tr h="273050">
                <a:tc>
                  <a:txBody>
                    <a:bodyPr/>
                    <a:lstStyle/>
                    <a:p>
                      <a:r>
                        <a:rPr lang="en-US" sz="1400" dirty="0" smtClean="0"/>
                        <a:t>GIS</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r>
              <a:tr h="273050">
                <a:tc>
                  <a:txBody>
                    <a:bodyPr/>
                    <a:lstStyle/>
                    <a:p>
                      <a:r>
                        <a:rPr lang="en-US" sz="1400" dirty="0" smtClean="0"/>
                        <a:t>GIS</a:t>
                      </a:r>
                      <a:endParaRPr lang="en-US" sz="1400" dirty="0"/>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solidFill>
                      <a:schemeClr val="accent4">
                        <a:lumMod val="40000"/>
                        <a:lumOff val="60000"/>
                      </a:schemeClr>
                    </a:solidFill>
                  </a:tcPr>
                </a:tc>
                <a:tc>
                  <a:txBody>
                    <a:bodyPr/>
                    <a:lstStyle/>
                    <a:p>
                      <a:r>
                        <a:rPr lang="en-US" sz="1400" dirty="0" smtClean="0"/>
                        <a:t>2</a:t>
                      </a:r>
                      <a:endParaRPr lang="en-US" sz="1400" dirty="0"/>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chemeClr val="accent4">
                        <a:lumMod val="40000"/>
                        <a:lumOff val="60000"/>
                      </a:schemeClr>
                    </a:solidFill>
                  </a:tcPr>
                </a:tc>
              </a:tr>
            </a:tbl>
          </a:graphicData>
        </a:graphic>
      </p:graphicFrame>
      <p:graphicFrame>
        <p:nvGraphicFramePr>
          <p:cNvPr id="23" name="Table 22"/>
          <p:cNvGraphicFramePr>
            <a:graphicFrameLocks noGrp="1"/>
          </p:cNvGraphicFramePr>
          <p:nvPr>
            <p:extLst/>
          </p:nvPr>
        </p:nvGraphicFramePr>
        <p:xfrm>
          <a:off x="228600" y="5334000"/>
          <a:ext cx="2362200" cy="304800"/>
        </p:xfrm>
        <a:graphic>
          <a:graphicData uri="http://schemas.openxmlformats.org/drawingml/2006/table">
            <a:tbl>
              <a:tblPr>
                <a:tableStyleId>{5C22544A-7EE6-4342-B048-85BDC9FD1C3A}</a:tableStyleId>
              </a:tblPr>
              <a:tblGrid>
                <a:gridCol w="1181100"/>
                <a:gridCol w="1181100"/>
              </a:tblGrid>
              <a:tr h="0">
                <a:tc>
                  <a:txBody>
                    <a:bodyPr/>
                    <a:lstStyle/>
                    <a:p>
                      <a:r>
                        <a:rPr lang="en-US" sz="1400" dirty="0" smtClean="0"/>
                        <a:t>Student</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CBECAA"/>
                    </a:solidFill>
                  </a:tcPr>
                </a:tc>
                <a:tc>
                  <a:txBody>
                    <a:bodyPr/>
                    <a:lstStyle/>
                    <a:p>
                      <a:r>
                        <a:rPr lang="en-US" sz="1400" dirty="0" smtClean="0"/>
                        <a:t>2</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CBECAA"/>
                    </a:solidFill>
                  </a:tcPr>
                </a:tc>
              </a:tr>
            </a:tbl>
          </a:graphicData>
        </a:graphic>
      </p:graphicFrame>
      <p:graphicFrame>
        <p:nvGraphicFramePr>
          <p:cNvPr id="24" name="Table 23"/>
          <p:cNvGraphicFramePr>
            <a:graphicFrameLocks noGrp="1"/>
          </p:cNvGraphicFramePr>
          <p:nvPr>
            <p:extLst/>
          </p:nvPr>
        </p:nvGraphicFramePr>
        <p:xfrm>
          <a:off x="228600" y="4343400"/>
          <a:ext cx="2362200" cy="609600"/>
        </p:xfrm>
        <a:graphic>
          <a:graphicData uri="http://schemas.openxmlformats.org/drawingml/2006/table">
            <a:tbl>
              <a:tblPr>
                <a:tableStyleId>{5C22544A-7EE6-4342-B048-85BDC9FD1C3A}</a:tableStyleId>
              </a:tblPr>
              <a:tblGrid>
                <a:gridCol w="1181100"/>
                <a:gridCol w="1181100"/>
              </a:tblGrid>
              <a:tr h="0">
                <a:tc>
                  <a:txBody>
                    <a:bodyPr/>
                    <a:lstStyle/>
                    <a:p>
                      <a:r>
                        <a:rPr lang="en-US" sz="1400" dirty="0" smtClean="0"/>
                        <a:t>Research</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solidFill>
                      <a:srgbClr val="CBECAA"/>
                    </a:solidFill>
                  </a:tcPr>
                </a:tc>
                <a:tc>
                  <a:txBody>
                    <a:bodyPr/>
                    <a:lstStyle/>
                    <a:p>
                      <a:r>
                        <a:rPr lang="en-US" sz="1400" dirty="0" smtClean="0"/>
                        <a:t>2</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CBECAA"/>
                    </a:solidFill>
                  </a:tcPr>
                </a:tc>
              </a:tr>
              <a:tr h="0">
                <a:tc>
                  <a:txBody>
                    <a:bodyPr/>
                    <a:lstStyle/>
                    <a:p>
                      <a:r>
                        <a:rPr lang="en-US" sz="1400" dirty="0" smtClean="0"/>
                        <a:t>Research</a:t>
                      </a:r>
                      <a:endParaRPr lang="en-US" sz="1400" dirty="0"/>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solidFill>
                      <a:srgbClr val="CBECAA"/>
                    </a:solidFill>
                  </a:tcPr>
                </a:tc>
                <a:tc>
                  <a:txBody>
                    <a:bodyPr/>
                    <a:lstStyle/>
                    <a:p>
                      <a:r>
                        <a:rPr lang="en-US" sz="1400" dirty="0" smtClean="0"/>
                        <a:t>2</a:t>
                      </a:r>
                      <a:endParaRPr lang="en-US" sz="1400" dirty="0"/>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CBECAA"/>
                    </a:solidFill>
                  </a:tcPr>
                </a:tc>
              </a:tr>
            </a:tbl>
          </a:graphicData>
        </a:graphic>
      </p:graphicFrame>
      <p:graphicFrame>
        <p:nvGraphicFramePr>
          <p:cNvPr id="25" name="Table 24"/>
          <p:cNvGraphicFramePr>
            <a:graphicFrameLocks noGrp="1"/>
          </p:cNvGraphicFramePr>
          <p:nvPr>
            <p:extLst/>
          </p:nvPr>
        </p:nvGraphicFramePr>
        <p:xfrm>
          <a:off x="228600" y="1600200"/>
          <a:ext cx="2362200" cy="609600"/>
        </p:xfrm>
        <a:graphic>
          <a:graphicData uri="http://schemas.openxmlformats.org/drawingml/2006/table">
            <a:tbl>
              <a:tblPr>
                <a:tableStyleId>{5C22544A-7EE6-4342-B048-85BDC9FD1C3A}</a:tableStyleId>
              </a:tblPr>
              <a:tblGrid>
                <a:gridCol w="1181100"/>
                <a:gridCol w="1181100"/>
              </a:tblGrid>
              <a:tr h="273050">
                <a:tc>
                  <a:txBody>
                    <a:bodyPr/>
                    <a:lstStyle/>
                    <a:p>
                      <a:r>
                        <a:rPr lang="en-US" sz="1400" dirty="0" smtClean="0"/>
                        <a:t>CIGI</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r>
              <a:tr h="273050">
                <a:tc>
                  <a:txBody>
                    <a:bodyPr/>
                    <a:lstStyle/>
                    <a:p>
                      <a:r>
                        <a:rPr lang="en-US" sz="1400" dirty="0" smtClean="0"/>
                        <a:t>CIGI</a:t>
                      </a:r>
                      <a:endParaRPr lang="en-US" sz="1400" dirty="0"/>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2118335540"/>
              </p:ext>
            </p:extLst>
          </p:nvPr>
        </p:nvGraphicFramePr>
        <p:xfrm>
          <a:off x="228600" y="6324600"/>
          <a:ext cx="2362200" cy="304800"/>
        </p:xfrm>
        <a:graphic>
          <a:graphicData uri="http://schemas.openxmlformats.org/drawingml/2006/table">
            <a:tbl>
              <a:tblPr>
                <a:tableStyleId>{5C22544A-7EE6-4342-B048-85BDC9FD1C3A}</a:tableStyleId>
              </a:tblPr>
              <a:tblGrid>
                <a:gridCol w="1181100"/>
                <a:gridCol w="1181100"/>
              </a:tblGrid>
              <a:tr h="273050">
                <a:tc>
                  <a:txBody>
                    <a:bodyPr/>
                    <a:lstStyle/>
                    <a:p>
                      <a:r>
                        <a:rPr lang="en-US" sz="1400" dirty="0" smtClean="0"/>
                        <a:t>Center</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13" name="Right Arrow 12"/>
          <p:cNvSpPr/>
          <p:nvPr/>
        </p:nvSpPr>
        <p:spPr>
          <a:xfrm>
            <a:off x="3505200" y="2438400"/>
            <a:ext cx="1214437"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sp>
        <p:nvSpPr>
          <p:cNvPr id="14" name="Right Arrow 13"/>
          <p:cNvSpPr/>
          <p:nvPr/>
        </p:nvSpPr>
        <p:spPr>
          <a:xfrm>
            <a:off x="3505200" y="3352800"/>
            <a:ext cx="1214437"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sp>
        <p:nvSpPr>
          <p:cNvPr id="15" name="Right Arrow 14"/>
          <p:cNvSpPr/>
          <p:nvPr/>
        </p:nvSpPr>
        <p:spPr>
          <a:xfrm>
            <a:off x="3505200" y="4495800"/>
            <a:ext cx="1214437"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sp>
        <p:nvSpPr>
          <p:cNvPr id="16" name="Right Arrow 15"/>
          <p:cNvSpPr/>
          <p:nvPr/>
        </p:nvSpPr>
        <p:spPr>
          <a:xfrm>
            <a:off x="3505200" y="5334000"/>
            <a:ext cx="1214437"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sp>
        <p:nvSpPr>
          <p:cNvPr id="17" name="Right Arrow 16"/>
          <p:cNvSpPr/>
          <p:nvPr/>
        </p:nvSpPr>
        <p:spPr>
          <a:xfrm>
            <a:off x="3505200" y="6248400"/>
            <a:ext cx="1214437"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graphicFrame>
        <p:nvGraphicFramePr>
          <p:cNvPr id="21" name="Table 20"/>
          <p:cNvGraphicFramePr>
            <a:graphicFrameLocks noGrp="1"/>
          </p:cNvGraphicFramePr>
          <p:nvPr>
            <p:extLst/>
          </p:nvPr>
        </p:nvGraphicFramePr>
        <p:xfrm>
          <a:off x="5791200" y="1447800"/>
          <a:ext cx="2362200" cy="609600"/>
        </p:xfrm>
        <a:graphic>
          <a:graphicData uri="http://schemas.openxmlformats.org/drawingml/2006/table">
            <a:tbl>
              <a:tblPr firstRow="1">
                <a:tableStyleId>{5C22544A-7EE6-4342-B048-85BDC9FD1C3A}</a:tableStyleId>
              </a:tblPr>
              <a:tblGrid>
                <a:gridCol w="1181100"/>
                <a:gridCol w="1181100"/>
              </a:tblGrid>
              <a:tr h="273050">
                <a:tc>
                  <a:txBody>
                    <a:bodyPr/>
                    <a:lstStyle/>
                    <a:p>
                      <a:r>
                        <a:rPr lang="en-US" sz="1400" dirty="0" smtClean="0"/>
                        <a:t>Key</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smtClean="0"/>
                        <a:t>Value</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r>
              <a:tr h="273050">
                <a:tc>
                  <a:txBody>
                    <a:bodyPr/>
                    <a:lstStyle/>
                    <a:p>
                      <a:r>
                        <a:rPr lang="en-US" sz="1400" dirty="0" smtClean="0"/>
                        <a:t>CIGI</a:t>
                      </a:r>
                      <a:endParaRPr lang="en-US" sz="1400" dirty="0"/>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smtClean="0"/>
                        <a:t>2</a:t>
                      </a:r>
                      <a:endParaRPr lang="en-US" sz="1400" dirty="0"/>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graphicFrame>
        <p:nvGraphicFramePr>
          <p:cNvPr id="27" name="Table 26"/>
          <p:cNvGraphicFramePr>
            <a:graphicFrameLocks noGrp="1"/>
          </p:cNvGraphicFramePr>
          <p:nvPr>
            <p:extLst/>
          </p:nvPr>
        </p:nvGraphicFramePr>
        <p:xfrm>
          <a:off x="5791200" y="2286000"/>
          <a:ext cx="2362200" cy="609600"/>
        </p:xfrm>
        <a:graphic>
          <a:graphicData uri="http://schemas.openxmlformats.org/drawingml/2006/table">
            <a:tbl>
              <a:tblPr firstRow="1">
                <a:tableStyleId>{5C22544A-7EE6-4342-B048-85BDC9FD1C3A}</a:tableStyleId>
              </a:tblPr>
              <a:tblGrid>
                <a:gridCol w="1181100"/>
                <a:gridCol w="1181100"/>
              </a:tblGrid>
              <a:tr h="273050">
                <a:tc>
                  <a:txBody>
                    <a:bodyPr/>
                    <a:lstStyle/>
                    <a:p>
                      <a:r>
                        <a:rPr lang="en-US" sz="1400" dirty="0" smtClean="0"/>
                        <a:t>Key</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smtClean="0"/>
                        <a:t>Value</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r>
              <a:tr h="273050">
                <a:tc>
                  <a:txBody>
                    <a:bodyPr/>
                    <a:lstStyle/>
                    <a:p>
                      <a:r>
                        <a:rPr lang="en-US" sz="1400" dirty="0" smtClean="0"/>
                        <a:t>Geospatial</a:t>
                      </a:r>
                      <a:endParaRPr lang="en-US" sz="1400" dirty="0"/>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smtClean="0"/>
                        <a:t>2</a:t>
                      </a:r>
                      <a:endParaRPr lang="en-US" sz="1400" dirty="0"/>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graphicFrame>
        <p:nvGraphicFramePr>
          <p:cNvPr id="28" name="Table 27"/>
          <p:cNvGraphicFramePr>
            <a:graphicFrameLocks noGrp="1"/>
          </p:cNvGraphicFramePr>
          <p:nvPr>
            <p:extLst/>
          </p:nvPr>
        </p:nvGraphicFramePr>
        <p:xfrm>
          <a:off x="5791200" y="3276600"/>
          <a:ext cx="2362200" cy="609600"/>
        </p:xfrm>
        <a:graphic>
          <a:graphicData uri="http://schemas.openxmlformats.org/drawingml/2006/table">
            <a:tbl>
              <a:tblPr firstRow="1">
                <a:tableStyleId>{5C22544A-7EE6-4342-B048-85BDC9FD1C3A}</a:tableStyleId>
              </a:tblPr>
              <a:tblGrid>
                <a:gridCol w="1181100"/>
                <a:gridCol w="1181100"/>
              </a:tblGrid>
              <a:tr h="273050">
                <a:tc>
                  <a:txBody>
                    <a:bodyPr/>
                    <a:lstStyle/>
                    <a:p>
                      <a:r>
                        <a:rPr lang="en-US" sz="1400" dirty="0" smtClean="0"/>
                        <a:t>Key</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smtClean="0"/>
                        <a:t>Value</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r>
              <a:tr h="273050">
                <a:tc>
                  <a:txBody>
                    <a:bodyPr/>
                    <a:lstStyle/>
                    <a:p>
                      <a:r>
                        <a:rPr lang="en-US" sz="1400" dirty="0" smtClean="0"/>
                        <a:t>GIS</a:t>
                      </a:r>
                      <a:endParaRPr lang="en-US" sz="1400" dirty="0"/>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smtClean="0"/>
                        <a:t>3</a:t>
                      </a:r>
                      <a:endParaRPr lang="en-US" sz="1400" dirty="0"/>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graphicFrame>
        <p:nvGraphicFramePr>
          <p:cNvPr id="29" name="Table 28"/>
          <p:cNvGraphicFramePr>
            <a:graphicFrameLocks noGrp="1"/>
          </p:cNvGraphicFramePr>
          <p:nvPr>
            <p:extLst/>
          </p:nvPr>
        </p:nvGraphicFramePr>
        <p:xfrm>
          <a:off x="5791200" y="4343400"/>
          <a:ext cx="2362200" cy="609600"/>
        </p:xfrm>
        <a:graphic>
          <a:graphicData uri="http://schemas.openxmlformats.org/drawingml/2006/table">
            <a:tbl>
              <a:tblPr firstRow="1">
                <a:tableStyleId>{5C22544A-7EE6-4342-B048-85BDC9FD1C3A}</a:tableStyleId>
              </a:tblPr>
              <a:tblGrid>
                <a:gridCol w="1181100"/>
                <a:gridCol w="1181100"/>
              </a:tblGrid>
              <a:tr h="273050">
                <a:tc>
                  <a:txBody>
                    <a:bodyPr/>
                    <a:lstStyle/>
                    <a:p>
                      <a:r>
                        <a:rPr lang="en-US" sz="1400" dirty="0" smtClean="0"/>
                        <a:t>Key</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smtClean="0"/>
                        <a:t>Value</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r>
              <a:tr h="273050">
                <a:tc>
                  <a:txBody>
                    <a:bodyPr/>
                    <a:lstStyle/>
                    <a:p>
                      <a:r>
                        <a:rPr lang="en-US" sz="1400" dirty="0" smtClean="0"/>
                        <a:t>Research</a:t>
                      </a:r>
                      <a:endParaRPr lang="en-US" sz="1400" dirty="0"/>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smtClean="0"/>
                        <a:t>4</a:t>
                      </a:r>
                      <a:endParaRPr lang="en-US" sz="1400" dirty="0"/>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graphicFrame>
        <p:nvGraphicFramePr>
          <p:cNvPr id="30" name="Table 29"/>
          <p:cNvGraphicFramePr>
            <a:graphicFrameLocks noGrp="1"/>
          </p:cNvGraphicFramePr>
          <p:nvPr>
            <p:extLst/>
          </p:nvPr>
        </p:nvGraphicFramePr>
        <p:xfrm>
          <a:off x="5791200" y="5181600"/>
          <a:ext cx="2362200" cy="609600"/>
        </p:xfrm>
        <a:graphic>
          <a:graphicData uri="http://schemas.openxmlformats.org/drawingml/2006/table">
            <a:tbl>
              <a:tblPr firstRow="1">
                <a:tableStyleId>{5C22544A-7EE6-4342-B048-85BDC9FD1C3A}</a:tableStyleId>
              </a:tblPr>
              <a:tblGrid>
                <a:gridCol w="1181100"/>
                <a:gridCol w="1181100"/>
              </a:tblGrid>
              <a:tr h="273050">
                <a:tc>
                  <a:txBody>
                    <a:bodyPr/>
                    <a:lstStyle/>
                    <a:p>
                      <a:r>
                        <a:rPr lang="en-US" sz="1400" dirty="0" smtClean="0"/>
                        <a:t>Key</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smtClean="0"/>
                        <a:t>Value</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r>
              <a:tr h="273050">
                <a:tc>
                  <a:txBody>
                    <a:bodyPr/>
                    <a:lstStyle/>
                    <a:p>
                      <a:r>
                        <a:rPr lang="en-US" sz="1400" dirty="0" smtClean="0"/>
                        <a:t>Student</a:t>
                      </a:r>
                      <a:endParaRPr lang="en-US" sz="1400" dirty="0"/>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smtClean="0"/>
                        <a:t>2</a:t>
                      </a:r>
                      <a:endParaRPr lang="en-US" sz="1400" dirty="0"/>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graphicFrame>
        <p:nvGraphicFramePr>
          <p:cNvPr id="31" name="Table 30"/>
          <p:cNvGraphicFramePr>
            <a:graphicFrameLocks noGrp="1"/>
          </p:cNvGraphicFramePr>
          <p:nvPr>
            <p:extLst>
              <p:ext uri="{D42A27DB-BD31-4B8C-83A1-F6EECF244321}">
                <p14:modId xmlns:p14="http://schemas.microsoft.com/office/powerpoint/2010/main" val="1126314839"/>
              </p:ext>
            </p:extLst>
          </p:nvPr>
        </p:nvGraphicFramePr>
        <p:xfrm>
          <a:off x="5791200" y="6019800"/>
          <a:ext cx="2362200" cy="609600"/>
        </p:xfrm>
        <a:graphic>
          <a:graphicData uri="http://schemas.openxmlformats.org/drawingml/2006/table">
            <a:tbl>
              <a:tblPr firstRow="1">
                <a:tableStyleId>{5C22544A-7EE6-4342-B048-85BDC9FD1C3A}</a:tableStyleId>
              </a:tblPr>
              <a:tblGrid>
                <a:gridCol w="1181100"/>
                <a:gridCol w="1181100"/>
              </a:tblGrid>
              <a:tr h="273050">
                <a:tc>
                  <a:txBody>
                    <a:bodyPr/>
                    <a:lstStyle/>
                    <a:p>
                      <a:r>
                        <a:rPr lang="en-US" sz="1400" dirty="0" smtClean="0"/>
                        <a:t>Key</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smtClean="0"/>
                        <a:t>Value</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r>
              <a:tr h="273050">
                <a:tc>
                  <a:txBody>
                    <a:bodyPr/>
                    <a:lstStyle/>
                    <a:p>
                      <a:r>
                        <a:rPr lang="en-US" sz="1400" dirty="0" smtClean="0"/>
                        <a:t>Center</a:t>
                      </a:r>
                      <a:endParaRPr lang="en-US" sz="1400" dirty="0"/>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758462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15" grpId="0" animBg="1"/>
      <p:bldP spid="16" grpId="0" animBg="1"/>
      <p:bldP spid="1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wrap="square" numCol="1" anchorCtr="0" compatLnSpc="1">
            <a:prstTxWarp prst="textNoShape">
              <a:avLst/>
            </a:prstTxWarp>
          </a:bodyPr>
          <a:lstStyle/>
          <a:p>
            <a:r>
              <a:rPr lang="en-US" dirty="0" smtClean="0">
                <a:effectLst>
                  <a:outerShdw blurRad="38100" dist="38100" dir="2700000" algn="tl">
                    <a:srgbClr val="DDDDDD"/>
                  </a:outerShdw>
                </a:effectLst>
                <a:latin typeface="Arial" charset="0"/>
                <a:ea typeface="ＭＳ Ｐゴシック" charset="0"/>
              </a:rPr>
              <a:t>Example in Spark</a:t>
            </a:r>
            <a:endParaRPr lang="en-US" dirty="0">
              <a:effectLst>
                <a:outerShdw blurRad="38100" dist="38100" dir="2700000" algn="tl">
                  <a:srgbClr val="DDDDDD"/>
                </a:outerShdw>
              </a:effectLst>
              <a:latin typeface="Arial" charset="0"/>
              <a:ea typeface="ＭＳ Ｐゴシック" charset="0"/>
            </a:endParaRPr>
          </a:p>
        </p:txBody>
      </p:sp>
      <p:sp>
        <p:nvSpPr>
          <p:cNvPr id="3" name="Text Placeholder 2"/>
          <p:cNvSpPr>
            <a:spLocks noGrp="1"/>
          </p:cNvSpPr>
          <p:nvPr>
            <p:ph type="body" sz="quarter" idx="10"/>
          </p:nvPr>
        </p:nvSpPr>
        <p:spPr>
          <a:xfrm>
            <a:off x="481012" y="1527243"/>
            <a:ext cx="8382000" cy="5068109"/>
          </a:xfrm>
        </p:spPr>
        <p:txBody>
          <a:bodyPr>
            <a:normAutofit fontScale="85000" lnSpcReduction="20000"/>
          </a:bodyPr>
          <a:lstStyle/>
          <a:p>
            <a:r>
              <a:rPr lang="en-US" dirty="0" smtClean="0"/>
              <a:t>change to the working directory: cd ~/</a:t>
            </a:r>
            <a:r>
              <a:rPr lang="en-US" b="1" dirty="0" err="1" smtClean="0"/>
              <a:t>cgtrnxx</a:t>
            </a:r>
            <a:r>
              <a:rPr lang="en-US" b="1" dirty="0" smtClean="0"/>
              <a:t>/</a:t>
            </a:r>
            <a:r>
              <a:rPr lang="en-US" b="1" dirty="0" err="1" smtClean="0"/>
              <a:t>your_name</a:t>
            </a:r>
            <a:r>
              <a:rPr lang="en-US" dirty="0" smtClean="0"/>
              <a:t>/spark/data</a:t>
            </a:r>
          </a:p>
          <a:p>
            <a:r>
              <a:rPr lang="en-US" dirty="0" smtClean="0"/>
              <a:t>launch spark:</a:t>
            </a:r>
          </a:p>
          <a:p>
            <a:pPr lvl="1"/>
            <a:r>
              <a:rPr lang="en-US" sz="2100" b="1" dirty="0" err="1" smtClean="0"/>
              <a:t>ssh</a:t>
            </a:r>
            <a:r>
              <a:rPr lang="en-US" sz="2100" b="1" dirty="0" smtClean="0"/>
              <a:t> cg-hm18</a:t>
            </a:r>
          </a:p>
          <a:p>
            <a:pPr lvl="1"/>
            <a:r>
              <a:rPr lang="en-US" sz="2100" b="1" dirty="0" smtClean="0"/>
              <a:t>module load java</a:t>
            </a:r>
          </a:p>
          <a:p>
            <a:pPr lvl="1"/>
            <a:r>
              <a:rPr lang="en-US" sz="2100" b="1" dirty="0" err="1" smtClean="0"/>
              <a:t>pyspark</a:t>
            </a:r>
            <a:endParaRPr lang="en-US" sz="2100" b="1" dirty="0" smtClean="0"/>
          </a:p>
          <a:p>
            <a:pPr marL="0" indent="0">
              <a:buNone/>
            </a:pPr>
            <a:endParaRPr lang="en-US" dirty="0" smtClean="0"/>
          </a:p>
          <a:p>
            <a:pPr marL="0" indent="0">
              <a:buNone/>
            </a:pPr>
            <a:r>
              <a:rPr lang="en-US" dirty="0" err="1" smtClean="0">
                <a:latin typeface="Courier New" panose="02070309020205020404" pitchFamily="49" charset="0"/>
                <a:cs typeface="Courier New" panose="02070309020205020404" pitchFamily="49" charset="0"/>
              </a:rPr>
              <a:t>text_file</a:t>
            </a:r>
            <a:r>
              <a:rPr lang="en-US" dirty="0" smtClean="0">
                <a:latin typeface="Courier New" panose="02070309020205020404" pitchFamily="49" charset="0"/>
                <a:cs typeface="Courier New" panose="02070309020205020404" pitchFamily="49" charset="0"/>
              </a:rPr>
              <a:t> = </a:t>
            </a:r>
            <a:r>
              <a:rPr lang="en-US" dirty="0" err="1" smtClean="0">
                <a:latin typeface="Courier New" panose="02070309020205020404" pitchFamily="49" charset="0"/>
                <a:cs typeface="Courier New" panose="02070309020205020404" pitchFamily="49" charset="0"/>
              </a:rPr>
              <a:t>sc.textFile</a:t>
            </a:r>
            <a:r>
              <a:rPr lang="en-US" dirty="0" smtClean="0">
                <a:latin typeface="Courier New" panose="02070309020205020404" pitchFamily="49" charset="0"/>
                <a:cs typeface="Courier New" panose="02070309020205020404" pitchFamily="49" charset="0"/>
              </a:rPr>
              <a:t>("words.txt")</a:t>
            </a:r>
          </a:p>
          <a:p>
            <a:pPr marL="0" indent="0">
              <a:buNone/>
            </a:pPr>
            <a:endParaRPr lang="en-US" dirty="0" smtClean="0">
              <a:latin typeface="Courier New" panose="02070309020205020404" pitchFamily="49" charset="0"/>
              <a:cs typeface="Courier New" panose="02070309020205020404" pitchFamily="49" charset="0"/>
            </a:endParaRPr>
          </a:p>
          <a:p>
            <a:pPr marL="0" indent="0">
              <a:buNone/>
            </a:pPr>
            <a:r>
              <a:rPr lang="en-US" dirty="0" smtClean="0">
                <a:latin typeface="Courier New" panose="02070309020205020404" pitchFamily="49" charset="0"/>
                <a:cs typeface="Courier New" panose="02070309020205020404" pitchFamily="49" charset="0"/>
              </a:rPr>
              <a:t>counts </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text_file.flatMap</a:t>
            </a:r>
            <a:r>
              <a:rPr lang="en-US" dirty="0">
                <a:latin typeface="Courier New" panose="02070309020205020404" pitchFamily="49" charset="0"/>
                <a:cs typeface="Courier New" panose="02070309020205020404" pitchFamily="49" charset="0"/>
              </a:rPr>
              <a:t>(lambda line: </a:t>
            </a:r>
            <a:r>
              <a:rPr lang="en-US" dirty="0" err="1">
                <a:latin typeface="Courier New" panose="02070309020205020404" pitchFamily="49" charset="0"/>
                <a:cs typeface="Courier New" panose="02070309020205020404" pitchFamily="49" charset="0"/>
              </a:rPr>
              <a:t>line.split</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map(lambda word: (word, 1</a:t>
            </a:r>
            <a:r>
              <a:rPr lang="en-US" dirty="0" smtClean="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reduceByKey</a:t>
            </a:r>
            <a:r>
              <a:rPr lang="en-US" dirty="0">
                <a:latin typeface="Courier New" panose="02070309020205020404" pitchFamily="49" charset="0"/>
                <a:cs typeface="Courier New" panose="02070309020205020404" pitchFamily="49" charset="0"/>
              </a:rPr>
              <a:t>(lambda a, b: a + b)</a:t>
            </a:r>
          </a:p>
          <a:p>
            <a:pPr marL="0" indent="0">
              <a:buNone/>
            </a:pPr>
            <a:endParaRPr lang="en-US" dirty="0" smtClean="0">
              <a:latin typeface="Courier New" panose="02070309020205020404" pitchFamily="49" charset="0"/>
              <a:cs typeface="Courier New" panose="02070309020205020404" pitchFamily="49" charset="0"/>
            </a:endParaRPr>
          </a:p>
          <a:p>
            <a:pPr marL="0" indent="0">
              <a:buNone/>
            </a:pP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counts.saveAsTextFile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hdfs</a:t>
            </a:r>
            <a:r>
              <a:rPr lang="en-US" dirty="0" smtClean="0">
                <a:latin typeface="Courier New" panose="02070309020205020404" pitchFamily="49" charset="0"/>
                <a:cs typeface="Courier New" panose="02070309020205020404" pitchFamily="49" charset="0"/>
              </a:rPr>
              <a:t>://...") (this saves to HDFS format, we will not use it this time)</a:t>
            </a:r>
          </a:p>
          <a:p>
            <a:pPr marL="0" indent="0">
              <a:buNone/>
            </a:pPr>
            <a:endParaRPr lang="en-US" dirty="0" smtClean="0">
              <a:latin typeface="Courier New" panose="02070309020205020404" pitchFamily="49" charset="0"/>
              <a:cs typeface="Courier New" panose="02070309020205020404" pitchFamily="49" charset="0"/>
            </a:endParaRPr>
          </a:p>
          <a:p>
            <a:pPr marL="0" indent="0">
              <a:buNone/>
            </a:pPr>
            <a:r>
              <a:rPr lang="en-US" dirty="0" smtClean="0">
                <a:latin typeface="Courier New" panose="02070309020205020404" pitchFamily="49" charset="0"/>
                <a:cs typeface="Courier New" panose="02070309020205020404" pitchFamily="49" charset="0"/>
              </a:rPr>
              <a:t>results = </a:t>
            </a:r>
            <a:r>
              <a:rPr lang="en-US" dirty="0" err="1" smtClean="0">
                <a:latin typeface="Courier New" panose="02070309020205020404" pitchFamily="49" charset="0"/>
                <a:cs typeface="Courier New" panose="02070309020205020404" pitchFamily="49" charset="0"/>
              </a:rPr>
              <a:t>counts.collect</a:t>
            </a:r>
            <a:r>
              <a:rPr lang="en-US" dirty="0" smtClean="0">
                <a:latin typeface="Courier New" panose="02070309020205020404" pitchFamily="49" charset="0"/>
                <a:cs typeface="Courier New" panose="02070309020205020404" pitchFamily="49" charset="0"/>
              </a:rPr>
              <a:t>()</a:t>
            </a:r>
          </a:p>
          <a:p>
            <a:pPr marL="0" indent="0">
              <a:buNone/>
            </a:pPr>
            <a:r>
              <a:rPr lang="en-US" dirty="0" smtClean="0">
                <a:latin typeface="Courier New" panose="02070309020205020404" pitchFamily="49" charset="0"/>
                <a:cs typeface="Courier New" panose="02070309020205020404" pitchFamily="49" charset="0"/>
              </a:rPr>
              <a:t>print results</a:t>
            </a:r>
          </a:p>
          <a:p>
            <a:pPr marL="0" indent="0">
              <a:buNone/>
            </a:pPr>
            <a:endParaRPr lang="en-US" dirty="0"/>
          </a:p>
          <a:p>
            <a:r>
              <a:rPr lang="en-US" dirty="0" smtClean="0"/>
              <a:t>type exit() to exit Spark shell</a:t>
            </a:r>
            <a:endParaRPr lang="en-US" dirty="0"/>
          </a:p>
        </p:txBody>
      </p:sp>
      <p:sp>
        <p:nvSpPr>
          <p:cNvPr id="14339" name="Slide Number Placeholder 3"/>
          <p:cNvSpPr>
            <a:spLocks noGrp="1"/>
          </p:cNvSpPr>
          <p:nvPr>
            <p:ph type="sldNum" sz="quarter" idx="4294967295"/>
          </p:nvPr>
        </p:nvSpPr>
        <p:spPr bwMode="auto">
          <a:xfrm>
            <a:off x="8582025" y="6356350"/>
            <a:ext cx="561975"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2F81D0A5-5636-074A-AE58-C1FD9013E26E}" type="slidenum">
              <a:rPr lang="en-US">
                <a:latin typeface="Century Gothic" charset="0"/>
              </a:rPr>
              <a:pPr/>
              <a:t>26</a:t>
            </a:fld>
            <a:endParaRPr lang="en-US" dirty="0">
              <a:latin typeface="Century Gothic" charset="0"/>
            </a:endParaRPr>
          </a:p>
        </p:txBody>
      </p:sp>
    </p:spTree>
    <p:extLst>
      <p:ext uri="{BB962C8B-B14F-4D97-AF65-F5344CB8AC3E}">
        <p14:creationId xmlns:p14="http://schemas.microsoft.com/office/powerpoint/2010/main" val="473222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wrap="square" numCol="1" anchorCtr="0" compatLnSpc="1">
            <a:prstTxWarp prst="textNoShape">
              <a:avLst/>
            </a:prstTxWarp>
          </a:bodyPr>
          <a:lstStyle/>
          <a:p>
            <a:r>
              <a:rPr lang="en-US" dirty="0" smtClean="0">
                <a:effectLst>
                  <a:outerShdw blurRad="38100" dist="38100" dir="2700000" algn="tl">
                    <a:srgbClr val="DDDDDD"/>
                  </a:outerShdw>
                </a:effectLst>
                <a:latin typeface="Arial" charset="0"/>
                <a:ea typeface="ＭＳ Ｐゴシック" charset="0"/>
              </a:rPr>
              <a:t>Basic Spark syntax</a:t>
            </a:r>
            <a:endParaRPr lang="en-US" dirty="0">
              <a:effectLst>
                <a:outerShdw blurRad="38100" dist="38100" dir="2700000" algn="tl">
                  <a:srgbClr val="DDDDDD"/>
                </a:outerShdw>
              </a:effectLst>
              <a:latin typeface="Arial" charset="0"/>
              <a:ea typeface="ＭＳ Ｐゴシック" charset="0"/>
            </a:endParaRPr>
          </a:p>
        </p:txBody>
      </p:sp>
      <p:sp>
        <p:nvSpPr>
          <p:cNvPr id="3" name="Text Placeholder 2"/>
          <p:cNvSpPr>
            <a:spLocks noGrp="1"/>
          </p:cNvSpPr>
          <p:nvPr>
            <p:ph type="body" sz="quarter" idx="10"/>
          </p:nvPr>
        </p:nvSpPr>
        <p:spPr>
          <a:xfrm>
            <a:off x="481012" y="1527243"/>
            <a:ext cx="8382000" cy="5068109"/>
          </a:xfrm>
        </p:spPr>
        <p:txBody>
          <a:bodyPr>
            <a:normAutofit/>
          </a:bodyPr>
          <a:lstStyle/>
          <a:p>
            <a:r>
              <a:rPr lang="en-US" dirty="0" err="1" smtClean="0"/>
              <a:t>pyspark</a:t>
            </a:r>
            <a:r>
              <a:rPr lang="en-US" dirty="0" smtClean="0"/>
              <a:t> script.py</a:t>
            </a:r>
          </a:p>
          <a:p>
            <a:r>
              <a:rPr lang="en-US" dirty="0" smtClean="0"/>
              <a:t>spark-submit script.py</a:t>
            </a:r>
          </a:p>
          <a:p>
            <a:r>
              <a:rPr lang="en-US" dirty="0" smtClean="0"/>
              <a:t>spark-submit --</a:t>
            </a:r>
            <a:r>
              <a:rPr lang="en-US" dirty="0"/>
              <a:t>master yarn-cluster </a:t>
            </a:r>
            <a:r>
              <a:rPr lang="en-US" dirty="0" smtClean="0"/>
              <a:t>--</a:t>
            </a:r>
            <a:r>
              <a:rPr lang="en-US" dirty="0"/>
              <a:t>executor-memory 20G </a:t>
            </a:r>
            <a:r>
              <a:rPr lang="en-US" dirty="0" smtClean="0"/>
              <a:t>--</a:t>
            </a:r>
            <a:r>
              <a:rPr lang="en-US" dirty="0" err="1"/>
              <a:t>num</a:t>
            </a:r>
            <a:r>
              <a:rPr lang="en-US" dirty="0"/>
              <a:t>-executors 50 </a:t>
            </a:r>
            <a:r>
              <a:rPr lang="en-US" dirty="0" smtClean="0"/>
              <a:t>script.py</a:t>
            </a:r>
          </a:p>
          <a:p>
            <a:r>
              <a:rPr lang="en-US" dirty="0" smtClean="0"/>
              <a:t>Important notes about spark-submit with YARN</a:t>
            </a:r>
          </a:p>
          <a:p>
            <a:r>
              <a:rPr lang="en-US" dirty="0"/>
              <a:t>S</a:t>
            </a:r>
            <a:r>
              <a:rPr lang="en-US" dirty="0" smtClean="0"/>
              <a:t>et the parameters within the code</a:t>
            </a:r>
          </a:p>
          <a:p>
            <a:pPr marL="1314450" lvl="3" indent="0">
              <a:buNone/>
            </a:pPr>
            <a:r>
              <a:rPr lang="en-US" dirty="0" smtClean="0"/>
              <a:t>import </a:t>
            </a:r>
            <a:r>
              <a:rPr lang="en-US" dirty="0" err="1" smtClean="0"/>
              <a:t>pyspark</a:t>
            </a:r>
            <a:endParaRPr lang="en-US" dirty="0" smtClean="0"/>
          </a:p>
          <a:p>
            <a:pPr marL="1314450" lvl="3" indent="0">
              <a:buNone/>
            </a:pPr>
            <a:r>
              <a:rPr lang="en-US" dirty="0" smtClean="0"/>
              <a:t>from </a:t>
            </a:r>
            <a:r>
              <a:rPr lang="en-US" dirty="0" err="1"/>
              <a:t>pyspark.context</a:t>
            </a:r>
            <a:r>
              <a:rPr lang="en-US" dirty="0"/>
              <a:t> import </a:t>
            </a:r>
            <a:r>
              <a:rPr lang="en-US" dirty="0" err="1" smtClean="0"/>
              <a:t>SparkContext</a:t>
            </a:r>
            <a:endParaRPr lang="en-US" dirty="0" smtClean="0"/>
          </a:p>
          <a:p>
            <a:pPr marL="1314450" lvl="3" indent="0">
              <a:buNone/>
            </a:pPr>
            <a:r>
              <a:rPr lang="en-US" dirty="0" smtClean="0"/>
              <a:t>from </a:t>
            </a:r>
            <a:r>
              <a:rPr lang="en-US" dirty="0" err="1"/>
              <a:t>pyspark</a:t>
            </a:r>
            <a:r>
              <a:rPr lang="en-US" dirty="0"/>
              <a:t> import </a:t>
            </a:r>
            <a:r>
              <a:rPr lang="en-US" dirty="0" err="1"/>
              <a:t>SparkConf</a:t>
            </a:r>
            <a:r>
              <a:rPr lang="en-US" dirty="0"/>
              <a:t>, </a:t>
            </a:r>
            <a:r>
              <a:rPr lang="en-US" dirty="0" err="1" smtClean="0"/>
              <a:t>SparkContext</a:t>
            </a:r>
            <a:endParaRPr lang="en-US" dirty="0" smtClean="0"/>
          </a:p>
          <a:p>
            <a:pPr marL="1314450" lvl="3" indent="0">
              <a:buNone/>
            </a:pPr>
            <a:r>
              <a:rPr lang="en-US" dirty="0" smtClean="0"/>
              <a:t>from </a:t>
            </a:r>
            <a:r>
              <a:rPr lang="en-US" dirty="0" err="1"/>
              <a:t>pyspark.storagelevel</a:t>
            </a:r>
            <a:r>
              <a:rPr lang="en-US" dirty="0"/>
              <a:t> import </a:t>
            </a:r>
            <a:r>
              <a:rPr lang="en-US" dirty="0" err="1" smtClean="0"/>
              <a:t>StorageLevel</a:t>
            </a:r>
            <a:endParaRPr lang="en-US" dirty="0" smtClean="0"/>
          </a:p>
          <a:p>
            <a:pPr marL="1314450" lvl="3" indent="0">
              <a:buNone/>
            </a:pPr>
            <a:r>
              <a:rPr lang="en-US" dirty="0"/>
              <a:t> </a:t>
            </a:r>
            <a:r>
              <a:rPr lang="en-US" dirty="0" err="1"/>
              <a:t>conf</a:t>
            </a:r>
            <a:r>
              <a:rPr lang="en-US" dirty="0"/>
              <a:t> = (</a:t>
            </a:r>
            <a:r>
              <a:rPr lang="en-US" dirty="0" err="1"/>
              <a:t>SparkConf</a:t>
            </a:r>
            <a:r>
              <a:rPr lang="en-US" dirty="0"/>
              <a:t>().</a:t>
            </a:r>
            <a:r>
              <a:rPr lang="en-US" dirty="0" err="1"/>
              <a:t>setMaster</a:t>
            </a:r>
            <a:r>
              <a:rPr lang="en-US" dirty="0"/>
              <a:t>("yarn-client").</a:t>
            </a:r>
            <a:r>
              <a:rPr lang="en-US" dirty="0" err="1"/>
              <a:t>setAppName</a:t>
            </a:r>
            <a:r>
              <a:rPr lang="en-US" dirty="0"/>
              <a:t>("</a:t>
            </a:r>
            <a:r>
              <a:rPr lang="en-US" dirty="0" err="1"/>
              <a:t>flow_generator</a:t>
            </a:r>
            <a:r>
              <a:rPr lang="en-US" dirty="0"/>
              <a:t>").set("</a:t>
            </a:r>
            <a:r>
              <a:rPr lang="en-US" dirty="0" err="1"/>
              <a:t>spark.executor.memory</a:t>
            </a:r>
            <a:r>
              <a:rPr lang="en-US" dirty="0"/>
              <a:t>", "4g").set("</a:t>
            </a:r>
            <a:r>
              <a:rPr lang="en-US" dirty="0" err="1"/>
              <a:t>spark.executor.instances</a:t>
            </a:r>
            <a:r>
              <a:rPr lang="en-US" dirty="0"/>
              <a:t>", 50))</a:t>
            </a:r>
          </a:p>
          <a:p>
            <a:pPr marL="1314450" lvl="3" indent="0">
              <a:buNone/>
            </a:pPr>
            <a:r>
              <a:rPr lang="en-US" dirty="0"/>
              <a:t> </a:t>
            </a:r>
            <a:r>
              <a:rPr lang="en-US" dirty="0" err="1" smtClean="0"/>
              <a:t>sc</a:t>
            </a:r>
            <a:r>
              <a:rPr lang="en-US" dirty="0" smtClean="0"/>
              <a:t> </a:t>
            </a:r>
            <a:r>
              <a:rPr lang="en-US" dirty="0"/>
              <a:t>= </a:t>
            </a:r>
            <a:r>
              <a:rPr lang="en-US" dirty="0" err="1"/>
              <a:t>SparkContext</a:t>
            </a:r>
            <a:r>
              <a:rPr lang="en-US" dirty="0"/>
              <a:t>(</a:t>
            </a:r>
            <a:r>
              <a:rPr lang="en-US" dirty="0" err="1"/>
              <a:t>conf</a:t>
            </a:r>
            <a:r>
              <a:rPr lang="en-US" dirty="0"/>
              <a:t> = </a:t>
            </a:r>
            <a:r>
              <a:rPr lang="en-US" dirty="0" err="1"/>
              <a:t>conf</a:t>
            </a:r>
            <a:r>
              <a:rPr lang="en-US" dirty="0" smtClean="0"/>
              <a:t>)</a:t>
            </a:r>
            <a:endParaRPr lang="en-US" dirty="0"/>
          </a:p>
          <a:p>
            <a:pPr marL="457200" lvl="1" indent="0">
              <a:buNone/>
            </a:pPr>
            <a:r>
              <a:rPr lang="en-US" dirty="0" smtClean="0"/>
              <a:t>Run the script using </a:t>
            </a:r>
            <a:r>
              <a:rPr lang="en-US" b="1" dirty="0" smtClean="0"/>
              <a:t>spark-submit script.py</a:t>
            </a:r>
          </a:p>
        </p:txBody>
      </p:sp>
      <p:sp>
        <p:nvSpPr>
          <p:cNvPr id="14339" name="Slide Number Placeholder 3"/>
          <p:cNvSpPr>
            <a:spLocks noGrp="1"/>
          </p:cNvSpPr>
          <p:nvPr>
            <p:ph type="sldNum" sz="quarter" idx="4294967295"/>
          </p:nvPr>
        </p:nvSpPr>
        <p:spPr bwMode="auto">
          <a:xfrm>
            <a:off x="8582025" y="6356350"/>
            <a:ext cx="561975"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2F81D0A5-5636-074A-AE58-C1FD9013E26E}" type="slidenum">
              <a:rPr lang="en-US">
                <a:latin typeface="Century Gothic" charset="0"/>
              </a:rPr>
              <a:pPr/>
              <a:t>27</a:t>
            </a:fld>
            <a:endParaRPr lang="en-US" dirty="0">
              <a:latin typeface="Century Gothic" charset="0"/>
            </a:endParaRPr>
          </a:p>
        </p:txBody>
      </p:sp>
    </p:spTree>
    <p:extLst>
      <p:ext uri="{BB962C8B-B14F-4D97-AF65-F5344CB8AC3E}">
        <p14:creationId xmlns:p14="http://schemas.microsoft.com/office/powerpoint/2010/main" val="170200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28600" y="5181600"/>
            <a:ext cx="7690114" cy="1384994"/>
          </a:xfrm>
        </p:spPr>
        <p:txBody>
          <a:bodyPr/>
          <a:lstStyle/>
          <a:p>
            <a:r>
              <a:rPr lang="en-US" dirty="0" smtClean="0"/>
              <a:t>Hands-on </a:t>
            </a:r>
            <a:endParaRPr lang="en-US" dirty="0"/>
          </a:p>
        </p:txBody>
      </p:sp>
      <p:pic>
        <p:nvPicPr>
          <p:cNvPr id="2050" name="Picture 2" descr="http://spark.apache.org/images/spark-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7852" y="2815424"/>
            <a:ext cx="3472871" cy="184412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lvlsvn.com/sites/default/files/styles/post_image/public/Untitled-1.png?itok=Tv_0WAw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950" y="2562507"/>
            <a:ext cx="4688800" cy="2274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3159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38200"/>
            <a:ext cx="8382000" cy="1163395"/>
          </a:xfrm>
        </p:spPr>
        <p:txBody>
          <a:bodyPr>
            <a:normAutofit/>
          </a:bodyPr>
          <a:lstStyle/>
          <a:p>
            <a:r>
              <a:rPr lang="en-US" b="1" dirty="0" smtClean="0"/>
              <a:t>Hadoop and Spark hands-on!</a:t>
            </a:r>
            <a:endParaRPr lang="en-US" b="1" dirty="0">
              <a:solidFill>
                <a:schemeClr val="tx2"/>
              </a:solidFill>
            </a:endParaRPr>
          </a:p>
        </p:txBody>
      </p:sp>
      <p:sp>
        <p:nvSpPr>
          <p:cNvPr id="3" name="Text Placeholder 2"/>
          <p:cNvSpPr>
            <a:spLocks noGrp="1"/>
          </p:cNvSpPr>
          <p:nvPr>
            <p:ph type="body" sz="quarter" idx="10"/>
          </p:nvPr>
        </p:nvSpPr>
        <p:spPr>
          <a:xfrm>
            <a:off x="381000" y="2685356"/>
            <a:ext cx="8382000" cy="3502497"/>
          </a:xfrm>
        </p:spPr>
        <p:txBody>
          <a:bodyPr>
            <a:normAutofit/>
          </a:bodyPr>
          <a:lstStyle/>
          <a:p>
            <a:pPr marL="342900" lvl="1" indent="-342900">
              <a:buFont typeface="Arial" pitchFamily="34" charset="0"/>
              <a:buChar char="•"/>
            </a:pPr>
            <a:r>
              <a:rPr lang="en-US" sz="2400" dirty="0" smtClean="0">
                <a:solidFill>
                  <a:schemeClr val="tx2">
                    <a:lumMod val="75000"/>
                  </a:schemeClr>
                </a:solidFill>
              </a:rPr>
              <a:t>Create </a:t>
            </a:r>
            <a:r>
              <a:rPr lang="en-US" sz="2400" dirty="0">
                <a:solidFill>
                  <a:schemeClr val="tx2">
                    <a:lumMod val="75000"/>
                  </a:schemeClr>
                </a:solidFill>
              </a:rPr>
              <a:t>a density map from large-volume of point-based data (e.g. New York taxi GPS tracking data</a:t>
            </a:r>
            <a:r>
              <a:rPr lang="en-US" sz="2400" dirty="0" smtClean="0">
                <a:solidFill>
                  <a:schemeClr val="tx2">
                    <a:lumMod val="75000"/>
                  </a:schemeClr>
                </a:solidFill>
              </a:rPr>
              <a:t>)</a:t>
            </a:r>
          </a:p>
          <a:p>
            <a:pPr marL="342900" lvl="1" indent="-342900">
              <a:buFont typeface="Arial" pitchFamily="34" charset="0"/>
              <a:buChar char="•"/>
            </a:pPr>
            <a:endParaRPr lang="en-US" sz="2400" dirty="0" smtClean="0">
              <a:solidFill>
                <a:schemeClr val="tx2">
                  <a:lumMod val="75000"/>
                </a:schemeClr>
              </a:solidFill>
            </a:endParaRPr>
          </a:p>
          <a:p>
            <a:pPr marL="342900" lvl="1" indent="-342900">
              <a:buFont typeface="Arial" pitchFamily="34" charset="0"/>
              <a:buChar char="•"/>
            </a:pPr>
            <a:r>
              <a:rPr lang="en-US" sz="2400" dirty="0" smtClean="0">
                <a:solidFill>
                  <a:schemeClr val="tx2">
                    <a:lumMod val="75000"/>
                  </a:schemeClr>
                </a:solidFill>
              </a:rPr>
              <a:t>Use both Hadoop and Spark implementations</a:t>
            </a:r>
          </a:p>
          <a:p>
            <a:pPr marL="342900" lvl="1" indent="-342900">
              <a:buFont typeface="Arial" pitchFamily="34" charset="0"/>
              <a:buChar char="•"/>
            </a:pPr>
            <a:endParaRPr lang="en-US" sz="2400" dirty="0" smtClean="0">
              <a:solidFill>
                <a:schemeClr val="tx2">
                  <a:lumMod val="75000"/>
                </a:schemeClr>
              </a:solidFill>
            </a:endParaRPr>
          </a:p>
          <a:p>
            <a:pPr marL="342900" lvl="1" indent="-342900">
              <a:buFont typeface="Arial" pitchFamily="34" charset="0"/>
              <a:buChar char="•"/>
            </a:pPr>
            <a:r>
              <a:rPr lang="en-US" sz="2400" dirty="0" smtClean="0">
                <a:solidFill>
                  <a:schemeClr val="tx2">
                    <a:lumMod val="75000"/>
                  </a:schemeClr>
                </a:solidFill>
              </a:rPr>
              <a:t>Repeatable and interactive space-time query in Spark</a:t>
            </a:r>
          </a:p>
          <a:p>
            <a:pPr marL="0" lvl="1" indent="0">
              <a:buNone/>
            </a:pPr>
            <a:endParaRPr lang="en-US" sz="2400" dirty="0">
              <a:solidFill>
                <a:schemeClr val="tx2">
                  <a:lumMod val="75000"/>
                </a:schemeClr>
              </a:solidFill>
            </a:endParaRPr>
          </a:p>
        </p:txBody>
      </p:sp>
    </p:spTree>
    <p:extLst>
      <p:ext uri="{BB962C8B-B14F-4D97-AF65-F5344CB8AC3E}">
        <p14:creationId xmlns:p14="http://schemas.microsoft.com/office/powerpoint/2010/main" val="184081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Outline – detailed I</a:t>
            </a:r>
            <a:endParaRPr lang="en-US" b="1" dirty="0"/>
          </a:p>
        </p:txBody>
      </p:sp>
      <p:sp>
        <p:nvSpPr>
          <p:cNvPr id="3" name="Content Placeholder 2"/>
          <p:cNvSpPr>
            <a:spLocks noGrp="1"/>
          </p:cNvSpPr>
          <p:nvPr>
            <p:ph sz="quarter" idx="13"/>
          </p:nvPr>
        </p:nvSpPr>
        <p:spPr>
          <a:xfrm>
            <a:off x="292100" y="1777999"/>
            <a:ext cx="8686800" cy="4804833"/>
          </a:xfrm>
        </p:spPr>
        <p:txBody>
          <a:bodyPr>
            <a:normAutofit/>
          </a:bodyPr>
          <a:lstStyle/>
          <a:p>
            <a:r>
              <a:rPr lang="en-US" dirty="0" smtClean="0"/>
              <a:t>Big </a:t>
            </a:r>
            <a:r>
              <a:rPr lang="en-US" dirty="0"/>
              <a:t>Movement </a:t>
            </a:r>
            <a:r>
              <a:rPr lang="en-US" dirty="0" smtClean="0"/>
              <a:t>Data</a:t>
            </a:r>
          </a:p>
          <a:p>
            <a:pPr lvl="1"/>
            <a:r>
              <a:rPr lang="en-US" dirty="0" smtClean="0"/>
              <a:t>Location Based Social Media Data (e.g. geo-located Tweets)</a:t>
            </a:r>
          </a:p>
          <a:p>
            <a:pPr lvl="1"/>
            <a:r>
              <a:rPr lang="en-US" dirty="0" smtClean="0"/>
              <a:t>New York taxi data</a:t>
            </a:r>
          </a:p>
          <a:p>
            <a:pPr lvl="1"/>
            <a:r>
              <a:rPr lang="en-US" dirty="0"/>
              <a:t>Knowledge discover from movement datasets (e.g. movement </a:t>
            </a:r>
            <a:r>
              <a:rPr lang="en-US" dirty="0" smtClean="0"/>
              <a:t>flows </a:t>
            </a:r>
            <a:r>
              <a:rPr lang="en-US" dirty="0"/>
              <a:t>and hot spots)</a:t>
            </a:r>
            <a:endParaRPr lang="en-US" dirty="0" smtClean="0"/>
          </a:p>
          <a:p>
            <a:r>
              <a:rPr lang="en-US" dirty="0" smtClean="0"/>
              <a:t>CyberGIS</a:t>
            </a:r>
          </a:p>
          <a:p>
            <a:pPr lvl="1"/>
            <a:r>
              <a:rPr lang="en-US" dirty="0" smtClean="0"/>
              <a:t>Getting to know CyberGIS</a:t>
            </a:r>
          </a:p>
          <a:p>
            <a:pPr lvl="1"/>
            <a:r>
              <a:rPr lang="en-US" dirty="0" smtClean="0"/>
              <a:t>ROGER</a:t>
            </a:r>
          </a:p>
          <a:p>
            <a:pPr lvl="1"/>
            <a:r>
              <a:rPr lang="en-US" dirty="0" smtClean="0"/>
              <a:t>Distributed computing environment for Big Data processing</a:t>
            </a:r>
          </a:p>
          <a:p>
            <a:r>
              <a:rPr lang="en-US" dirty="0" smtClean="0"/>
              <a:t>Introduction to Hadoop</a:t>
            </a:r>
          </a:p>
          <a:p>
            <a:pPr lvl="1"/>
            <a:r>
              <a:rPr lang="en-US" dirty="0" smtClean="0"/>
              <a:t>MapReduce computing paradigm</a:t>
            </a:r>
          </a:p>
          <a:p>
            <a:pPr lvl="1"/>
            <a:r>
              <a:rPr lang="en-US" dirty="0" smtClean="0"/>
              <a:t>Mapper, Reducer and combiner</a:t>
            </a:r>
          </a:p>
          <a:p>
            <a:pPr lvl="1"/>
            <a:r>
              <a:rPr lang="en-US" dirty="0" smtClean="0"/>
              <a:t>HDFS</a:t>
            </a:r>
            <a:r>
              <a:rPr lang="en-US" dirty="0"/>
              <a:t> </a:t>
            </a:r>
            <a:r>
              <a:rPr lang="en-US" dirty="0" smtClean="0"/>
              <a:t>(Hands on with data input and output)</a:t>
            </a:r>
          </a:p>
        </p:txBody>
      </p:sp>
      <p:sp>
        <p:nvSpPr>
          <p:cNvPr id="4" name="Slide Number Placeholder 3"/>
          <p:cNvSpPr>
            <a:spLocks noGrp="1"/>
          </p:cNvSpPr>
          <p:nvPr>
            <p:ph type="sldNum" sz="quarter" idx="12"/>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3</a:t>
            </a:fld>
            <a:endParaRPr lang="en-US" sz="1000" b="0" dirty="0" smtClean="0">
              <a:latin typeface="Tahoma" charset="0"/>
            </a:endParaRPr>
          </a:p>
        </p:txBody>
      </p:sp>
    </p:spTree>
    <p:extLst>
      <p:ext uri="{BB962C8B-B14F-4D97-AF65-F5344CB8AC3E}">
        <p14:creationId xmlns:p14="http://schemas.microsoft.com/office/powerpoint/2010/main" val="20547282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78212" y="1438038"/>
            <a:ext cx="7451387" cy="5011401"/>
          </a:xfrm>
          <a:prstGeom prst="rect">
            <a:avLst/>
          </a:prstGeom>
        </p:spPr>
      </p:pic>
      <p:sp>
        <p:nvSpPr>
          <p:cNvPr id="4" name="Title 1"/>
          <p:cNvSpPr>
            <a:spLocks noGrp="1"/>
          </p:cNvSpPr>
          <p:nvPr>
            <p:ph type="title"/>
          </p:nvPr>
        </p:nvSpPr>
        <p:spPr>
          <a:xfrm>
            <a:off x="381000" y="838201"/>
            <a:ext cx="8382000" cy="599838"/>
          </a:xfrm>
        </p:spPr>
        <p:txBody>
          <a:bodyPr>
            <a:normAutofit fontScale="90000"/>
          </a:bodyPr>
          <a:lstStyle/>
          <a:p>
            <a:r>
              <a:rPr lang="en-US" dirty="0" smtClean="0"/>
              <a:t>New York taxi pickup passenger density map</a:t>
            </a:r>
            <a:endParaRPr lang="en-US" dirty="0">
              <a:solidFill>
                <a:schemeClr val="tx2"/>
              </a:solidFill>
            </a:endParaRPr>
          </a:p>
        </p:txBody>
      </p:sp>
    </p:spTree>
    <p:extLst>
      <p:ext uri="{BB962C8B-B14F-4D97-AF65-F5344CB8AC3E}">
        <p14:creationId xmlns:p14="http://schemas.microsoft.com/office/powerpoint/2010/main" val="18117948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023025"/>
            <a:ext cx="8382000" cy="760412"/>
          </a:xfrm>
        </p:spPr>
        <p:txBody>
          <a:bodyPr>
            <a:noAutofit/>
          </a:bodyPr>
          <a:lstStyle/>
          <a:p>
            <a:r>
              <a:rPr lang="en-US" dirty="0"/>
              <a:t>How to do it?</a:t>
            </a:r>
          </a:p>
        </p:txBody>
      </p:sp>
      <p:sp>
        <p:nvSpPr>
          <p:cNvPr id="3" name="Text Placeholder 2"/>
          <p:cNvSpPr>
            <a:spLocks noGrp="1"/>
          </p:cNvSpPr>
          <p:nvPr>
            <p:ph type="body" sz="quarter" idx="10"/>
          </p:nvPr>
        </p:nvSpPr>
        <p:spPr>
          <a:xfrm>
            <a:off x="381000" y="1905000"/>
            <a:ext cx="8382000" cy="3502497"/>
          </a:xfrm>
        </p:spPr>
        <p:txBody>
          <a:bodyPr>
            <a:normAutofit/>
          </a:bodyPr>
          <a:lstStyle/>
          <a:p>
            <a:r>
              <a:rPr lang="en-US" dirty="0" smtClean="0"/>
              <a:t>Partition the study area into regular grids</a:t>
            </a:r>
          </a:p>
          <a:p>
            <a:r>
              <a:rPr lang="en-US" dirty="0" smtClean="0"/>
              <a:t>For each record entry, find the cell it falls in</a:t>
            </a:r>
          </a:p>
          <a:p>
            <a:r>
              <a:rPr lang="en-US" dirty="0" smtClean="0"/>
              <a:t>Summarize the sum and the count of radiation values in each cell</a:t>
            </a:r>
          </a:p>
          <a:p>
            <a:r>
              <a:rPr lang="en-US" dirty="0" smtClean="0"/>
              <a:t>Calculate the averaged value in each cell</a:t>
            </a:r>
          </a:p>
          <a:p>
            <a:r>
              <a:rPr lang="en-US" dirty="0" smtClean="0"/>
              <a:t>Output a raster</a:t>
            </a:r>
          </a:p>
          <a:p>
            <a:endParaRPr lang="en-US" dirty="0" smtClean="0"/>
          </a:p>
        </p:txBody>
      </p:sp>
    </p:spTree>
    <p:extLst>
      <p:ext uri="{BB962C8B-B14F-4D97-AF65-F5344CB8AC3E}">
        <p14:creationId xmlns:p14="http://schemas.microsoft.com/office/powerpoint/2010/main" val="445460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Taxi Data</a:t>
            </a:r>
            <a:endParaRPr lang="en-US" dirty="0"/>
          </a:p>
        </p:txBody>
      </p:sp>
      <p:sp>
        <p:nvSpPr>
          <p:cNvPr id="3" name="Text Placeholder 2"/>
          <p:cNvSpPr>
            <a:spLocks noGrp="1"/>
          </p:cNvSpPr>
          <p:nvPr>
            <p:ph type="body" sz="quarter" idx="10"/>
          </p:nvPr>
        </p:nvSpPr>
        <p:spPr>
          <a:xfrm>
            <a:off x="381000" y="1775636"/>
            <a:ext cx="8382000" cy="5082364"/>
          </a:xfrm>
        </p:spPr>
        <p:txBody>
          <a:bodyPr>
            <a:normAutofit/>
          </a:bodyPr>
          <a:lstStyle/>
          <a:p>
            <a:pPr marL="0" indent="0">
              <a:buNone/>
            </a:pPr>
            <a:r>
              <a:rPr lang="en-US" dirty="0" smtClean="0"/>
              <a:t>January 2013 Taxi Trips from FOIA (</a:t>
            </a:r>
            <a:r>
              <a:rPr lang="en-US" dirty="0"/>
              <a:t>Freedom of Information Act</a:t>
            </a:r>
            <a:r>
              <a:rPr lang="en-US" dirty="0" smtClean="0"/>
              <a:t>) request from Chris </a:t>
            </a:r>
            <a:r>
              <a:rPr lang="en-US" dirty="0" err="1" smtClean="0"/>
              <a:t>Whong</a:t>
            </a:r>
            <a:endParaRPr lang="en-US" dirty="0" smtClean="0"/>
          </a:p>
          <a:p>
            <a:pPr marL="0" indent="0">
              <a:buNone/>
            </a:pPr>
            <a:r>
              <a:rPr lang="en-US" dirty="0"/>
              <a:t>(http://www.andresmh.com/nyctaxitrips</a:t>
            </a:r>
            <a:r>
              <a:rPr lang="en-US" dirty="0" smtClean="0"/>
              <a:t>/)</a:t>
            </a:r>
          </a:p>
          <a:p>
            <a:pPr marL="0" indent="0">
              <a:buNone/>
            </a:pPr>
            <a:r>
              <a:rPr lang="en-US" b="1" dirty="0" smtClean="0"/>
              <a:t>Trip:</a:t>
            </a:r>
          </a:p>
          <a:p>
            <a:pPr marL="0" indent="0">
              <a:buNone/>
            </a:pPr>
            <a:r>
              <a:rPr lang="en-US" sz="2000" dirty="0" smtClean="0">
                <a:latin typeface="Courier New" panose="02070309020205020404" pitchFamily="49" charset="0"/>
                <a:cs typeface="Courier New" panose="02070309020205020404" pitchFamily="49" charset="0"/>
              </a:rPr>
              <a:t>medallion, </a:t>
            </a:r>
            <a:r>
              <a:rPr lang="en-US" sz="2000" dirty="0" err="1" smtClean="0">
                <a:latin typeface="Courier New" panose="02070309020205020404" pitchFamily="49" charset="0"/>
                <a:cs typeface="Courier New" panose="02070309020205020404" pitchFamily="49" charset="0"/>
              </a:rPr>
              <a:t>hack_license</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vendor_id</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rate_code</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store_and_fwd_flag</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pickup_datetime</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dropoff_datetime</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passenger_count</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trip_time_in_secs</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trip_distance</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pickup_longitude</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pickup_latitude</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dropoff_longitude</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dropoff_latitude</a:t>
            </a:r>
            <a:r>
              <a:rPr lang="en-US" dirty="0" smtClean="0"/>
              <a:t/>
            </a:r>
            <a:br>
              <a:rPr lang="en-US" dirty="0" smtClean="0"/>
            </a:br>
            <a:r>
              <a:rPr lang="en-US" dirty="0" smtClean="0"/>
              <a:t/>
            </a:r>
            <a:br>
              <a:rPr lang="en-US" dirty="0" smtClean="0"/>
            </a:br>
            <a:r>
              <a:rPr lang="en-US" b="1" dirty="0" smtClean="0"/>
              <a:t>Fare:</a:t>
            </a:r>
          </a:p>
          <a:p>
            <a:pPr marL="0" indent="0">
              <a:buNone/>
            </a:pPr>
            <a:r>
              <a:rPr lang="en-US" sz="2000" dirty="0" smtClean="0">
                <a:latin typeface="Courier New" panose="02070309020205020404" pitchFamily="49" charset="0"/>
                <a:cs typeface="Courier New" panose="02070309020205020404" pitchFamily="49" charset="0"/>
              </a:rPr>
              <a:t>medallion, </a:t>
            </a:r>
            <a:r>
              <a:rPr lang="en-US" sz="2000" dirty="0" err="1" smtClean="0">
                <a:latin typeface="Courier New" panose="02070309020205020404" pitchFamily="49" charset="0"/>
                <a:cs typeface="Courier New" panose="02070309020205020404" pitchFamily="49" charset="0"/>
              </a:rPr>
              <a:t>hack_license</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vendor_id</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pickup_datetime</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payment_type</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fare_amount,surcharge</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mta_tax</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tip_amount</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tolls_amount</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total_amount</a:t>
            </a:r>
            <a:endParaRPr lang="en-US" sz="2000" dirty="0" smtClean="0">
              <a:latin typeface="Courier New" panose="02070309020205020404" pitchFamily="49" charset="0"/>
              <a:cs typeface="Courier New" panose="02070309020205020404" pitchFamily="49" charset="0"/>
            </a:endParaRPr>
          </a:p>
          <a:p>
            <a:pPr marL="0" indent="0">
              <a:buNone/>
            </a:pPr>
            <a:endParaRPr lang="en-US" dirty="0"/>
          </a:p>
        </p:txBody>
      </p:sp>
    </p:spTree>
    <p:extLst>
      <p:ext uri="{BB962C8B-B14F-4D97-AF65-F5344CB8AC3E}">
        <p14:creationId xmlns:p14="http://schemas.microsoft.com/office/powerpoint/2010/main" val="11639909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38200"/>
            <a:ext cx="8382000" cy="760412"/>
          </a:xfrm>
        </p:spPr>
        <p:txBody>
          <a:bodyPr>
            <a:normAutofit fontScale="90000"/>
          </a:bodyPr>
          <a:lstStyle/>
          <a:p>
            <a:r>
              <a:rPr lang="en-US" dirty="0" smtClean="0">
                <a:solidFill>
                  <a:schemeClr val="tx2"/>
                </a:solidFill>
              </a:rPr>
              <a:t>What does data look like? </a:t>
            </a:r>
            <a:endParaRPr lang="en-US" dirty="0">
              <a:solidFill>
                <a:schemeClr val="tx2"/>
              </a:solidFill>
            </a:endParaRPr>
          </a:p>
        </p:txBody>
      </p:sp>
      <p:pic>
        <p:nvPicPr>
          <p:cNvPr id="3" name="Picture 2"/>
          <p:cNvPicPr>
            <a:picLocks noChangeAspect="1"/>
          </p:cNvPicPr>
          <p:nvPr/>
        </p:nvPicPr>
        <p:blipFill rotWithShape="1">
          <a:blip r:embed="rId3"/>
          <a:srcRect l="2340" t="2855" r="-106" b="31981"/>
          <a:stretch/>
        </p:blipFill>
        <p:spPr>
          <a:xfrm>
            <a:off x="124537" y="1726381"/>
            <a:ext cx="8939719" cy="2887018"/>
          </a:xfrm>
          <a:prstGeom prst="rect">
            <a:avLst/>
          </a:prstGeom>
        </p:spPr>
      </p:pic>
      <p:sp>
        <p:nvSpPr>
          <p:cNvPr id="4" name="Rectangle 3"/>
          <p:cNvSpPr/>
          <p:nvPr/>
        </p:nvSpPr>
        <p:spPr>
          <a:xfrm>
            <a:off x="102140" y="4258311"/>
            <a:ext cx="8984512" cy="2492990"/>
          </a:xfrm>
          <a:prstGeom prst="rect">
            <a:avLst/>
          </a:prstGeom>
        </p:spPr>
        <p:txBody>
          <a:bodyPr wrap="square">
            <a:spAutoFit/>
          </a:bodyPr>
          <a:lstStyle/>
          <a:p>
            <a:endParaRPr lang="en-US" sz="2800" dirty="0" smtClean="0"/>
          </a:p>
          <a:p>
            <a:r>
              <a:rPr lang="en-US" sz="2400" dirty="0" smtClean="0"/>
              <a:t>If you want to check the contents of the taxi data in the terminal, the following command will print the first two lines, replacing the commas with two spaces to make it easier to read:</a:t>
            </a:r>
          </a:p>
          <a:p>
            <a:r>
              <a:rPr lang="en-US" sz="2800" dirty="0" smtClean="0"/>
              <a:t>     </a:t>
            </a:r>
            <a:r>
              <a:rPr lang="en-US" sz="2800" dirty="0"/>
              <a:t>head -n 2 trip_data_1.csv | </a:t>
            </a:r>
            <a:r>
              <a:rPr lang="en-US" sz="2800" dirty="0" err="1"/>
              <a:t>sed</a:t>
            </a:r>
            <a:r>
              <a:rPr lang="en-US" sz="2800" dirty="0"/>
              <a:t> 's</a:t>
            </a:r>
            <a:r>
              <a:rPr lang="en-US" sz="2800" dirty="0" smtClean="0"/>
              <a:t>/,/  /g‘</a:t>
            </a:r>
          </a:p>
          <a:p>
            <a:r>
              <a:rPr lang="en-US" sz="2800" dirty="0" smtClean="0"/>
              <a:t>or: tail trip_data_1.csv</a:t>
            </a:r>
            <a:endParaRPr lang="en-US" sz="2800" dirty="0"/>
          </a:p>
        </p:txBody>
      </p:sp>
    </p:spTree>
    <p:extLst>
      <p:ext uri="{BB962C8B-B14F-4D97-AF65-F5344CB8AC3E}">
        <p14:creationId xmlns:p14="http://schemas.microsoft.com/office/powerpoint/2010/main" val="42564504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38200"/>
            <a:ext cx="8382000" cy="760412"/>
          </a:xfrm>
        </p:spPr>
        <p:txBody>
          <a:bodyPr>
            <a:noAutofit/>
          </a:bodyPr>
          <a:lstStyle/>
          <a:p>
            <a:r>
              <a:rPr lang="en-US" sz="2800" dirty="0" smtClean="0">
                <a:solidFill>
                  <a:schemeClr val="tx2"/>
                </a:solidFill>
              </a:rPr>
              <a:t>Find the cell number (index) that a point belongs to:</a:t>
            </a:r>
            <a:endParaRPr lang="en-US" sz="2800" dirty="0">
              <a:solidFill>
                <a:schemeClr val="tx2"/>
              </a:solidFill>
            </a:endParaRPr>
          </a:p>
        </p:txBody>
      </p:sp>
      <p:graphicFrame>
        <p:nvGraphicFramePr>
          <p:cNvPr id="4" name="Table 3"/>
          <p:cNvGraphicFramePr>
            <a:graphicFrameLocks noGrp="1"/>
          </p:cNvGraphicFramePr>
          <p:nvPr>
            <p:extLst/>
          </p:nvPr>
        </p:nvGraphicFramePr>
        <p:xfrm>
          <a:off x="4800600" y="1911948"/>
          <a:ext cx="3291840" cy="4678408"/>
        </p:xfrm>
        <a:graphic>
          <a:graphicData uri="http://schemas.openxmlformats.org/drawingml/2006/table">
            <a:tbl>
              <a:tblPr firstRow="1" bandRow="1">
                <a:tableStyleId>{5940675A-B579-460E-94D1-54222C63F5DA}</a:tableStyleId>
              </a:tblPr>
              <a:tblGrid>
                <a:gridCol w="548640"/>
                <a:gridCol w="548640"/>
                <a:gridCol w="548640"/>
                <a:gridCol w="548640"/>
                <a:gridCol w="548640"/>
                <a:gridCol w="548640"/>
              </a:tblGrid>
              <a:tr h="52251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b="1" dirty="0" smtClean="0">
                          <a:solidFill>
                            <a:schemeClr val="accent3">
                              <a:lumMod val="75000"/>
                            </a:schemeClr>
                          </a:solidFill>
                        </a:rPr>
                        <a:t>[6,0]</a:t>
                      </a:r>
                    </a:p>
                    <a:p>
                      <a:endParaRPr lang="en-US" sz="1200" b="1" dirty="0">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c>
                  <a:txBody>
                    <a:bodyPr/>
                    <a:lstStyle/>
                    <a:p>
                      <a:endParaRPr lang="en-US" sz="1200" b="1" dirty="0">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r>
              <a:tr h="52251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b="1" smtClean="0">
                          <a:solidFill>
                            <a:schemeClr val="accent3">
                              <a:lumMod val="75000"/>
                            </a:schemeClr>
                          </a:solidFill>
                        </a:rPr>
                        <a:t>[5,0</a:t>
                      </a:r>
                      <a:r>
                        <a:rPr lang="en-US" sz="1200" b="1" dirty="0" smtClean="0">
                          <a:solidFill>
                            <a:schemeClr val="accent3">
                              <a:lumMod val="75000"/>
                            </a:schemeClr>
                          </a:solidFill>
                        </a:rPr>
                        <a:t>]</a:t>
                      </a:r>
                    </a:p>
                    <a:p>
                      <a:endParaRPr lang="en-US" sz="1200" b="1" dirty="0">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r>
              <a:tr h="52251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b="1" smtClean="0">
                          <a:solidFill>
                            <a:schemeClr val="accent3">
                              <a:lumMod val="75000"/>
                            </a:schemeClr>
                          </a:solidFill>
                        </a:rPr>
                        <a:t>[4,0</a:t>
                      </a:r>
                      <a:r>
                        <a:rPr lang="en-US" sz="1200" b="1" dirty="0" smtClean="0">
                          <a:solidFill>
                            <a:schemeClr val="accent3">
                              <a:lumMod val="75000"/>
                            </a:schemeClr>
                          </a:solidFill>
                        </a:rPr>
                        <a:t>]</a:t>
                      </a:r>
                    </a:p>
                    <a:p>
                      <a:endParaRPr lang="en-US" sz="1200" b="1" dirty="0">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c>
                  <a:txBody>
                    <a:bodyPr/>
                    <a:lstStyle/>
                    <a:p>
                      <a:endParaRPr lang="en-US" sz="1200" b="1" dirty="0">
                        <a:solidFill>
                          <a:schemeClr val="accent3">
                            <a:lumMod val="75000"/>
                          </a:schemeClr>
                        </a:solidFill>
                      </a:endParaRPr>
                    </a:p>
                  </a:txBody>
                  <a:tcPr marL="119703" marR="119703" marT="59852" marB="59852"/>
                </a:tc>
                <a:tc>
                  <a:txBody>
                    <a:bodyPr/>
                    <a:lstStyle/>
                    <a:p>
                      <a:endParaRPr lang="en-US" sz="1200" b="1" dirty="0">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r>
              <a:tr h="52251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b="1" smtClean="0">
                          <a:solidFill>
                            <a:schemeClr val="accent3">
                              <a:lumMod val="75000"/>
                            </a:schemeClr>
                          </a:solidFill>
                        </a:rPr>
                        <a:t>[3,0</a:t>
                      </a:r>
                      <a:r>
                        <a:rPr lang="en-US" sz="1200" b="1" dirty="0" smtClean="0">
                          <a:solidFill>
                            <a:schemeClr val="accent3">
                              <a:lumMod val="75000"/>
                            </a:schemeClr>
                          </a:solidFill>
                        </a:rPr>
                        <a:t>]</a:t>
                      </a:r>
                    </a:p>
                    <a:p>
                      <a:endParaRPr lang="en-US" sz="1200" b="1" dirty="0">
                        <a:solidFill>
                          <a:schemeClr val="accent3">
                            <a:lumMod val="75000"/>
                          </a:schemeClr>
                        </a:solidFill>
                      </a:endParaRPr>
                    </a:p>
                  </a:txBody>
                  <a:tcPr marL="119703" marR="119703" marT="59852" marB="59852"/>
                </a:tc>
                <a:tc>
                  <a:txBody>
                    <a:bodyPr/>
                    <a:lstStyle/>
                    <a:p>
                      <a:endParaRPr lang="en-US" sz="1200" b="1" dirty="0">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c>
                  <a:txBody>
                    <a:bodyPr/>
                    <a:lstStyle/>
                    <a:p>
                      <a:endParaRPr lang="en-US" sz="1200" b="1" dirty="0">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r>
              <a:tr h="52251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b="1" smtClean="0">
                          <a:solidFill>
                            <a:schemeClr val="accent3">
                              <a:lumMod val="75000"/>
                            </a:schemeClr>
                          </a:solidFill>
                        </a:rPr>
                        <a:t>[2,0</a:t>
                      </a:r>
                      <a:r>
                        <a:rPr lang="en-US" sz="1200" b="1" dirty="0" smtClean="0">
                          <a:solidFill>
                            <a:schemeClr val="accent3">
                              <a:lumMod val="75000"/>
                            </a:schemeClr>
                          </a:solidFill>
                        </a:rPr>
                        <a:t>]</a:t>
                      </a:r>
                    </a:p>
                    <a:p>
                      <a:endParaRPr lang="en-US" sz="1200" b="1" dirty="0">
                        <a:solidFill>
                          <a:schemeClr val="accent3">
                            <a:lumMod val="75000"/>
                          </a:schemeClr>
                        </a:solidFill>
                      </a:endParaRPr>
                    </a:p>
                  </a:txBody>
                  <a:tcPr marL="119703" marR="119703" marT="59852" marB="59852"/>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b="1" smtClean="0">
                          <a:solidFill>
                            <a:schemeClr val="accent3">
                              <a:lumMod val="75000"/>
                            </a:schemeClr>
                          </a:solidFill>
                        </a:rPr>
                        <a:t>[2,1</a:t>
                      </a:r>
                      <a:r>
                        <a:rPr lang="en-US" sz="1200" b="1" dirty="0" smtClean="0">
                          <a:solidFill>
                            <a:schemeClr val="accent3">
                              <a:lumMod val="75000"/>
                            </a:schemeClr>
                          </a:solidFill>
                        </a:rPr>
                        <a:t>]</a:t>
                      </a:r>
                    </a:p>
                    <a:p>
                      <a:endParaRPr lang="en-US" sz="1200" b="1" dirty="0">
                        <a:solidFill>
                          <a:schemeClr val="accent3">
                            <a:lumMod val="75000"/>
                          </a:schemeClr>
                        </a:solidFill>
                      </a:endParaRPr>
                    </a:p>
                  </a:txBody>
                  <a:tcPr marL="119703" marR="119703" marT="59852" marB="59852"/>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b="1" smtClean="0">
                          <a:solidFill>
                            <a:schemeClr val="accent3">
                              <a:lumMod val="75000"/>
                            </a:schemeClr>
                          </a:solidFill>
                        </a:rPr>
                        <a:t>[2,2</a:t>
                      </a:r>
                      <a:r>
                        <a:rPr lang="en-US" sz="1200" b="1" dirty="0" smtClean="0">
                          <a:solidFill>
                            <a:schemeClr val="accent3">
                              <a:lumMod val="75000"/>
                            </a:schemeClr>
                          </a:solidFill>
                        </a:rPr>
                        <a:t>]</a:t>
                      </a:r>
                    </a:p>
                    <a:p>
                      <a:endParaRPr lang="en-US" sz="1200" b="1" dirty="0">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r>
              <a:tr h="52251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b="1" smtClean="0">
                          <a:solidFill>
                            <a:schemeClr val="accent3">
                              <a:lumMod val="75000"/>
                            </a:schemeClr>
                          </a:solidFill>
                        </a:rPr>
                        <a:t>[1,0</a:t>
                      </a:r>
                      <a:r>
                        <a:rPr lang="en-US" sz="1200" b="1" dirty="0" smtClean="0">
                          <a:solidFill>
                            <a:schemeClr val="accent3">
                              <a:lumMod val="75000"/>
                            </a:schemeClr>
                          </a:solidFill>
                        </a:rPr>
                        <a:t>]</a:t>
                      </a:r>
                    </a:p>
                    <a:p>
                      <a:endParaRPr lang="en-US" sz="1200" b="1" dirty="0">
                        <a:solidFill>
                          <a:schemeClr val="accent3">
                            <a:lumMod val="75000"/>
                          </a:schemeClr>
                        </a:solidFill>
                      </a:endParaRPr>
                    </a:p>
                  </a:txBody>
                  <a:tcPr marL="119703" marR="119703" marT="59852" marB="59852"/>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b="1" smtClean="0">
                          <a:solidFill>
                            <a:schemeClr val="accent3">
                              <a:lumMod val="75000"/>
                            </a:schemeClr>
                          </a:solidFill>
                        </a:rPr>
                        <a:t>[1,1</a:t>
                      </a:r>
                      <a:r>
                        <a:rPr lang="en-US" sz="1200" b="1" dirty="0" smtClean="0">
                          <a:solidFill>
                            <a:schemeClr val="accent3">
                              <a:lumMod val="75000"/>
                            </a:schemeClr>
                          </a:solidFill>
                        </a:rPr>
                        <a:t>]</a:t>
                      </a:r>
                    </a:p>
                    <a:p>
                      <a:endParaRPr lang="en-US" sz="1200" b="1" dirty="0">
                        <a:solidFill>
                          <a:schemeClr val="accent3">
                            <a:lumMod val="75000"/>
                          </a:schemeClr>
                        </a:solidFill>
                      </a:endParaRPr>
                    </a:p>
                  </a:txBody>
                  <a:tcPr marL="119703" marR="119703" marT="59852" marB="59852"/>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b="1" smtClean="0">
                          <a:solidFill>
                            <a:schemeClr val="accent3">
                              <a:lumMod val="75000"/>
                            </a:schemeClr>
                          </a:solidFill>
                        </a:rPr>
                        <a:t>[1,2</a:t>
                      </a:r>
                      <a:r>
                        <a:rPr lang="en-US" sz="1200" b="1" dirty="0" smtClean="0">
                          <a:solidFill>
                            <a:schemeClr val="accent3">
                              <a:lumMod val="75000"/>
                            </a:schemeClr>
                          </a:solidFill>
                        </a:rPr>
                        <a:t>]</a:t>
                      </a:r>
                    </a:p>
                    <a:p>
                      <a:endParaRPr lang="en-US" sz="1200" b="1" dirty="0">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r>
              <a:tr h="522514">
                <a:tc>
                  <a:txBody>
                    <a:bodyPr/>
                    <a:lstStyle/>
                    <a:p>
                      <a:r>
                        <a:rPr lang="en-US" sz="1200" b="1" smtClean="0">
                          <a:solidFill>
                            <a:schemeClr val="accent3">
                              <a:lumMod val="75000"/>
                            </a:schemeClr>
                          </a:solidFill>
                        </a:rPr>
                        <a:t>[0,0</a:t>
                      </a:r>
                      <a:r>
                        <a:rPr lang="en-US" sz="1200" b="1" dirty="0" smtClean="0">
                          <a:solidFill>
                            <a:schemeClr val="accent3">
                              <a:lumMod val="75000"/>
                            </a:schemeClr>
                          </a:solidFill>
                        </a:rPr>
                        <a:t>]</a:t>
                      </a:r>
                      <a:endParaRPr lang="en-US" sz="1200" b="1" dirty="0">
                        <a:solidFill>
                          <a:schemeClr val="accent3">
                            <a:lumMod val="75000"/>
                          </a:schemeClr>
                        </a:solidFill>
                      </a:endParaRPr>
                    </a:p>
                  </a:txBody>
                  <a:tcPr marL="119703" marR="119703" marT="59852" marB="59852"/>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b="1" smtClean="0">
                          <a:solidFill>
                            <a:schemeClr val="accent3">
                              <a:lumMod val="75000"/>
                            </a:schemeClr>
                          </a:solidFill>
                        </a:rPr>
                        <a:t>[0,1</a:t>
                      </a:r>
                      <a:r>
                        <a:rPr lang="en-US" sz="1200" b="1" dirty="0" smtClean="0">
                          <a:solidFill>
                            <a:schemeClr val="accent3">
                              <a:lumMod val="75000"/>
                            </a:schemeClr>
                          </a:solidFill>
                        </a:rPr>
                        <a:t>]</a:t>
                      </a:r>
                    </a:p>
                    <a:p>
                      <a:endParaRPr lang="en-US" sz="1200" b="1" dirty="0">
                        <a:solidFill>
                          <a:schemeClr val="accent3">
                            <a:lumMod val="75000"/>
                          </a:schemeClr>
                        </a:solidFill>
                      </a:endParaRPr>
                    </a:p>
                  </a:txBody>
                  <a:tcPr marL="119703" marR="119703" marT="59852" marB="59852"/>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b="1" smtClean="0">
                          <a:solidFill>
                            <a:schemeClr val="accent3">
                              <a:lumMod val="75000"/>
                            </a:schemeClr>
                          </a:solidFill>
                        </a:rPr>
                        <a:t>[0,2</a:t>
                      </a:r>
                      <a:r>
                        <a:rPr lang="en-US" sz="1200" b="1" dirty="0" smtClean="0">
                          <a:solidFill>
                            <a:schemeClr val="accent3">
                              <a:lumMod val="75000"/>
                            </a:schemeClr>
                          </a:solidFill>
                        </a:rPr>
                        <a:t>]</a:t>
                      </a:r>
                    </a:p>
                    <a:p>
                      <a:endParaRPr lang="en-US" sz="1200" b="1" dirty="0">
                        <a:solidFill>
                          <a:schemeClr val="accent3">
                            <a:lumMod val="75000"/>
                          </a:schemeClr>
                        </a:solidFill>
                      </a:endParaRPr>
                    </a:p>
                  </a:txBody>
                  <a:tcPr marL="119703" marR="119703" marT="59852" marB="59852"/>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b="1" smtClean="0">
                          <a:solidFill>
                            <a:schemeClr val="accent3">
                              <a:lumMod val="75000"/>
                            </a:schemeClr>
                          </a:solidFill>
                        </a:rPr>
                        <a:t>[0,3</a:t>
                      </a:r>
                      <a:r>
                        <a:rPr lang="en-US" sz="1200" b="1" dirty="0" smtClean="0">
                          <a:solidFill>
                            <a:schemeClr val="accent3">
                              <a:lumMod val="75000"/>
                            </a:schemeClr>
                          </a:solidFill>
                        </a:rPr>
                        <a:t>]</a:t>
                      </a:r>
                    </a:p>
                    <a:p>
                      <a:endParaRPr lang="en-US" sz="1200" b="1" dirty="0">
                        <a:solidFill>
                          <a:schemeClr val="accent3">
                            <a:lumMod val="75000"/>
                          </a:schemeClr>
                        </a:solidFill>
                      </a:endParaRPr>
                    </a:p>
                  </a:txBody>
                  <a:tcPr marL="119703" marR="119703" marT="59852" marB="59852"/>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b="1" smtClean="0">
                          <a:solidFill>
                            <a:schemeClr val="accent3">
                              <a:lumMod val="75000"/>
                            </a:schemeClr>
                          </a:solidFill>
                        </a:rPr>
                        <a:t>[0,4</a:t>
                      </a:r>
                      <a:r>
                        <a:rPr lang="en-US" sz="1200" b="1" dirty="0" smtClean="0">
                          <a:solidFill>
                            <a:schemeClr val="accent3">
                              <a:lumMod val="75000"/>
                            </a:schemeClr>
                          </a:solidFill>
                        </a:rPr>
                        <a:t>]</a:t>
                      </a:r>
                    </a:p>
                    <a:p>
                      <a:endParaRPr lang="en-US" sz="1200" b="1" dirty="0">
                        <a:solidFill>
                          <a:schemeClr val="accent3">
                            <a:lumMod val="75000"/>
                          </a:schemeClr>
                        </a:solidFill>
                      </a:endParaRPr>
                    </a:p>
                  </a:txBody>
                  <a:tcPr marL="119703" marR="119703" marT="59852" marB="59852"/>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b="1" smtClean="0">
                          <a:solidFill>
                            <a:schemeClr val="accent3">
                              <a:lumMod val="75000"/>
                            </a:schemeClr>
                          </a:solidFill>
                        </a:rPr>
                        <a:t>[0,5</a:t>
                      </a:r>
                      <a:r>
                        <a:rPr lang="en-US" sz="1200" b="1" dirty="0" smtClean="0">
                          <a:solidFill>
                            <a:schemeClr val="accent3">
                              <a:lumMod val="75000"/>
                            </a:schemeClr>
                          </a:solidFill>
                        </a:rPr>
                        <a:t>]</a:t>
                      </a:r>
                    </a:p>
                    <a:p>
                      <a:endParaRPr lang="en-US" sz="1200" b="1" dirty="0">
                        <a:solidFill>
                          <a:schemeClr val="accent3">
                            <a:lumMod val="75000"/>
                          </a:schemeClr>
                        </a:solidFill>
                      </a:endParaRPr>
                    </a:p>
                  </a:txBody>
                  <a:tcPr marL="119703" marR="119703" marT="59852" marB="59852"/>
                </a:tc>
              </a:tr>
            </a:tbl>
          </a:graphicData>
        </a:graphic>
      </p:graphicFrame>
      <p:sp>
        <p:nvSpPr>
          <p:cNvPr id="5" name="TextBox 4"/>
          <p:cNvSpPr txBox="1"/>
          <p:nvPr/>
        </p:nvSpPr>
        <p:spPr>
          <a:xfrm>
            <a:off x="4017335" y="6521838"/>
            <a:ext cx="1264129" cy="369332"/>
          </a:xfrm>
          <a:prstGeom prst="rect">
            <a:avLst/>
          </a:prstGeom>
          <a:noFill/>
        </p:spPr>
        <p:txBody>
          <a:bodyPr wrap="none" rtlCol="0">
            <a:spAutoFit/>
          </a:bodyPr>
          <a:lstStyle/>
          <a:p>
            <a:r>
              <a:rPr lang="en-US" dirty="0" smtClean="0">
                <a:solidFill>
                  <a:schemeClr val="accent4">
                    <a:lumMod val="50000"/>
                  </a:schemeClr>
                </a:solidFill>
              </a:rPr>
              <a:t>(</a:t>
            </a:r>
            <a:r>
              <a:rPr lang="en-US" dirty="0" err="1">
                <a:solidFill>
                  <a:schemeClr val="accent4">
                    <a:lumMod val="50000"/>
                  </a:schemeClr>
                </a:solidFill>
              </a:rPr>
              <a:t>X</a:t>
            </a:r>
            <a:r>
              <a:rPr lang="en-US" baseline="-25000" dirty="0" err="1" smtClean="0">
                <a:solidFill>
                  <a:schemeClr val="accent4">
                    <a:lumMod val="50000"/>
                  </a:schemeClr>
                </a:solidFill>
              </a:rPr>
              <a:t>Min</a:t>
            </a:r>
            <a:r>
              <a:rPr lang="en-US" dirty="0" smtClean="0">
                <a:solidFill>
                  <a:schemeClr val="accent4">
                    <a:lumMod val="50000"/>
                  </a:schemeClr>
                </a:solidFill>
              </a:rPr>
              <a:t>, </a:t>
            </a:r>
            <a:r>
              <a:rPr lang="en-US" dirty="0" err="1">
                <a:solidFill>
                  <a:schemeClr val="accent4">
                    <a:lumMod val="50000"/>
                  </a:schemeClr>
                </a:solidFill>
              </a:rPr>
              <a:t>Y</a:t>
            </a:r>
            <a:r>
              <a:rPr lang="en-US" baseline="-25000" dirty="0" err="1">
                <a:solidFill>
                  <a:schemeClr val="accent4">
                    <a:lumMod val="50000"/>
                  </a:schemeClr>
                </a:solidFill>
              </a:rPr>
              <a:t>Min</a:t>
            </a:r>
            <a:r>
              <a:rPr lang="en-US" dirty="0" smtClean="0">
                <a:solidFill>
                  <a:schemeClr val="accent4">
                    <a:lumMod val="50000"/>
                  </a:schemeClr>
                </a:solidFill>
              </a:rPr>
              <a:t>)</a:t>
            </a:r>
            <a:endParaRPr lang="en-US" dirty="0">
              <a:solidFill>
                <a:schemeClr val="accent4">
                  <a:lumMod val="50000"/>
                </a:schemeClr>
              </a:solidFill>
            </a:endParaRPr>
          </a:p>
        </p:txBody>
      </p:sp>
      <p:sp>
        <p:nvSpPr>
          <p:cNvPr id="6" name="TextBox 5"/>
          <p:cNvSpPr txBox="1"/>
          <p:nvPr/>
        </p:nvSpPr>
        <p:spPr>
          <a:xfrm>
            <a:off x="7617788" y="1611868"/>
            <a:ext cx="1450012" cy="369332"/>
          </a:xfrm>
          <a:prstGeom prst="rect">
            <a:avLst/>
          </a:prstGeom>
          <a:noFill/>
        </p:spPr>
        <p:txBody>
          <a:bodyPr wrap="none" rtlCol="0">
            <a:spAutoFit/>
          </a:bodyPr>
          <a:lstStyle/>
          <a:p>
            <a:r>
              <a:rPr lang="en-US" dirty="0" smtClean="0">
                <a:solidFill>
                  <a:schemeClr val="accent4">
                    <a:lumMod val="50000"/>
                  </a:schemeClr>
                </a:solidFill>
              </a:rPr>
              <a:t>(</a:t>
            </a:r>
            <a:r>
              <a:rPr lang="en-US" dirty="0" err="1" smtClean="0">
                <a:solidFill>
                  <a:schemeClr val="accent4">
                    <a:lumMod val="50000"/>
                  </a:schemeClr>
                </a:solidFill>
              </a:rPr>
              <a:t>xMax</a:t>
            </a:r>
            <a:r>
              <a:rPr lang="en-US" dirty="0" smtClean="0">
                <a:solidFill>
                  <a:schemeClr val="accent4">
                    <a:lumMod val="50000"/>
                  </a:schemeClr>
                </a:solidFill>
              </a:rPr>
              <a:t>, </a:t>
            </a:r>
            <a:r>
              <a:rPr lang="en-US" dirty="0" err="1">
                <a:solidFill>
                  <a:schemeClr val="accent4">
                    <a:lumMod val="50000"/>
                  </a:schemeClr>
                </a:solidFill>
              </a:rPr>
              <a:t>Y</a:t>
            </a:r>
            <a:r>
              <a:rPr lang="en-US" baseline="-25000" dirty="0" err="1">
                <a:solidFill>
                  <a:schemeClr val="accent4">
                    <a:lumMod val="50000"/>
                  </a:schemeClr>
                </a:solidFill>
              </a:rPr>
              <a:t>Max</a:t>
            </a:r>
            <a:r>
              <a:rPr lang="en-US" dirty="0" smtClean="0">
                <a:solidFill>
                  <a:schemeClr val="accent4">
                    <a:lumMod val="50000"/>
                  </a:schemeClr>
                </a:solidFill>
              </a:rPr>
              <a:t>)</a:t>
            </a:r>
            <a:endParaRPr lang="en-US" dirty="0">
              <a:solidFill>
                <a:schemeClr val="accent4">
                  <a:lumMod val="50000"/>
                </a:schemeClr>
              </a:solidFill>
            </a:endParaRPr>
          </a:p>
        </p:txBody>
      </p:sp>
      <p:sp>
        <p:nvSpPr>
          <p:cNvPr id="7" name="TextBox 6"/>
          <p:cNvSpPr txBox="1"/>
          <p:nvPr/>
        </p:nvSpPr>
        <p:spPr>
          <a:xfrm>
            <a:off x="7553472" y="6526558"/>
            <a:ext cx="1307409" cy="369332"/>
          </a:xfrm>
          <a:prstGeom prst="rect">
            <a:avLst/>
          </a:prstGeom>
          <a:noFill/>
        </p:spPr>
        <p:txBody>
          <a:bodyPr wrap="none" rtlCol="0">
            <a:spAutoFit/>
          </a:bodyPr>
          <a:lstStyle/>
          <a:p>
            <a:r>
              <a:rPr lang="en-US" dirty="0" smtClean="0">
                <a:solidFill>
                  <a:schemeClr val="accent4">
                    <a:lumMod val="50000"/>
                  </a:schemeClr>
                </a:solidFill>
              </a:rPr>
              <a:t>(</a:t>
            </a:r>
            <a:r>
              <a:rPr lang="en-US" dirty="0" err="1">
                <a:solidFill>
                  <a:schemeClr val="accent4">
                    <a:lumMod val="50000"/>
                  </a:schemeClr>
                </a:solidFill>
              </a:rPr>
              <a:t>X</a:t>
            </a:r>
            <a:r>
              <a:rPr lang="en-US" baseline="-25000" dirty="0" err="1" smtClean="0">
                <a:solidFill>
                  <a:schemeClr val="accent4">
                    <a:lumMod val="50000"/>
                  </a:schemeClr>
                </a:solidFill>
              </a:rPr>
              <a:t>Max</a:t>
            </a:r>
            <a:r>
              <a:rPr lang="en-US" dirty="0" smtClean="0">
                <a:solidFill>
                  <a:schemeClr val="accent4">
                    <a:lumMod val="50000"/>
                  </a:schemeClr>
                </a:solidFill>
              </a:rPr>
              <a:t>, </a:t>
            </a:r>
            <a:r>
              <a:rPr lang="en-US" dirty="0" err="1">
                <a:solidFill>
                  <a:schemeClr val="accent4">
                    <a:lumMod val="50000"/>
                  </a:schemeClr>
                </a:solidFill>
              </a:rPr>
              <a:t>Y</a:t>
            </a:r>
            <a:r>
              <a:rPr lang="en-US" baseline="-25000" dirty="0" err="1" smtClean="0">
                <a:solidFill>
                  <a:schemeClr val="accent4">
                    <a:lumMod val="50000"/>
                  </a:schemeClr>
                </a:solidFill>
              </a:rPr>
              <a:t>Min</a:t>
            </a:r>
            <a:r>
              <a:rPr lang="en-US" dirty="0" smtClean="0">
                <a:solidFill>
                  <a:schemeClr val="accent4">
                    <a:lumMod val="50000"/>
                  </a:schemeClr>
                </a:solidFill>
              </a:rPr>
              <a:t>)</a:t>
            </a:r>
            <a:endParaRPr lang="en-US" dirty="0">
              <a:solidFill>
                <a:schemeClr val="accent4">
                  <a:lumMod val="50000"/>
                </a:schemeClr>
              </a:solidFill>
            </a:endParaRPr>
          </a:p>
        </p:txBody>
      </p:sp>
      <p:sp>
        <p:nvSpPr>
          <p:cNvPr id="8" name="TextBox 7"/>
          <p:cNvSpPr txBox="1"/>
          <p:nvPr/>
        </p:nvSpPr>
        <p:spPr>
          <a:xfrm>
            <a:off x="4038600" y="1600200"/>
            <a:ext cx="1307409" cy="369332"/>
          </a:xfrm>
          <a:prstGeom prst="rect">
            <a:avLst/>
          </a:prstGeom>
          <a:noFill/>
        </p:spPr>
        <p:txBody>
          <a:bodyPr wrap="none" rtlCol="0">
            <a:spAutoFit/>
          </a:bodyPr>
          <a:lstStyle/>
          <a:p>
            <a:r>
              <a:rPr lang="en-US" dirty="0" smtClean="0">
                <a:solidFill>
                  <a:schemeClr val="accent4">
                    <a:lumMod val="50000"/>
                  </a:schemeClr>
                </a:solidFill>
              </a:rPr>
              <a:t>(</a:t>
            </a:r>
            <a:r>
              <a:rPr lang="en-US" dirty="0" err="1">
                <a:solidFill>
                  <a:schemeClr val="accent4">
                    <a:lumMod val="50000"/>
                  </a:schemeClr>
                </a:solidFill>
              </a:rPr>
              <a:t>X</a:t>
            </a:r>
            <a:r>
              <a:rPr lang="en-US" baseline="-25000" dirty="0" err="1" smtClean="0">
                <a:solidFill>
                  <a:schemeClr val="accent4">
                    <a:lumMod val="50000"/>
                  </a:schemeClr>
                </a:solidFill>
              </a:rPr>
              <a:t>Min</a:t>
            </a:r>
            <a:r>
              <a:rPr lang="en-US" dirty="0" smtClean="0">
                <a:solidFill>
                  <a:schemeClr val="accent4">
                    <a:lumMod val="50000"/>
                  </a:schemeClr>
                </a:solidFill>
              </a:rPr>
              <a:t>, </a:t>
            </a:r>
            <a:r>
              <a:rPr lang="en-US" dirty="0" err="1" smtClean="0">
                <a:solidFill>
                  <a:schemeClr val="accent4">
                    <a:lumMod val="50000"/>
                  </a:schemeClr>
                </a:solidFill>
              </a:rPr>
              <a:t>Y</a:t>
            </a:r>
            <a:r>
              <a:rPr lang="en-US" baseline="-25000" dirty="0" err="1" smtClean="0">
                <a:solidFill>
                  <a:schemeClr val="accent4">
                    <a:lumMod val="50000"/>
                  </a:schemeClr>
                </a:solidFill>
              </a:rPr>
              <a:t>Max</a:t>
            </a:r>
            <a:r>
              <a:rPr lang="en-US" dirty="0" smtClean="0">
                <a:solidFill>
                  <a:schemeClr val="accent4">
                    <a:lumMod val="50000"/>
                  </a:schemeClr>
                </a:solidFill>
              </a:rPr>
              <a:t>)</a:t>
            </a:r>
            <a:endParaRPr lang="en-US" dirty="0">
              <a:solidFill>
                <a:schemeClr val="accent4">
                  <a:lumMod val="50000"/>
                </a:schemeClr>
              </a:solidFill>
            </a:endParaRPr>
          </a:p>
        </p:txBody>
      </p:sp>
      <mc:AlternateContent xmlns:mc="http://schemas.openxmlformats.org/markup-compatibility/2006" xmlns:a14="http://schemas.microsoft.com/office/drawing/2010/main">
        <mc:Choice Requires="a14">
          <p:sp>
            <p:nvSpPr>
              <p:cNvPr id="10" name="TextBox 9"/>
              <p:cNvSpPr txBox="1"/>
              <p:nvPr/>
            </p:nvSpPr>
            <p:spPr>
              <a:xfrm>
                <a:off x="381000" y="2929699"/>
                <a:ext cx="3733800" cy="617220"/>
              </a:xfrm>
              <a:prstGeom prst="rect">
                <a:avLst/>
              </a:prstGeom>
              <a:noFill/>
            </p:spPr>
            <p:txBody>
              <a:bodyPr wrap="square" rtlCol="0">
                <a:spAutoFit/>
              </a:bodyPr>
              <a:lstStyle/>
              <a:p>
                <a14:m>
                  <m:oMath xmlns:m="http://schemas.openxmlformats.org/officeDocument/2006/math">
                    <m:r>
                      <a:rPr lang="en-US" sz="2400" b="0" i="1" smtClean="0">
                        <a:latin typeface="Cambria Math"/>
                      </a:rPr>
                      <m:t>𝑐𝑜𝑙𝑢𝑚𝑛𝐼𝐷</m:t>
                    </m:r>
                    <m:r>
                      <a:rPr lang="en-US" sz="2400" b="0" i="1" smtClean="0">
                        <a:latin typeface="Cambria Math"/>
                      </a:rPr>
                      <m:t>=</m:t>
                    </m:r>
                    <m:r>
                      <m:rPr>
                        <m:nor/>
                      </m:rPr>
                      <a:rPr lang="en-US" sz="2400" b="0" i="0" smtClean="0"/>
                      <m:t>floor</m:t>
                    </m:r>
                    <m:r>
                      <a:rPr lang="en-US" sz="2400" b="0" i="1" smtClean="0">
                        <a:latin typeface="Cambria Math"/>
                      </a:rPr>
                      <m:t>(</m:t>
                    </m:r>
                    <m:f>
                      <m:fPr>
                        <m:ctrlPr>
                          <a:rPr lang="en-US" sz="2400" b="0" i="1" smtClean="0">
                            <a:latin typeface="Cambria Math" charset="0"/>
                          </a:rPr>
                        </m:ctrlPr>
                      </m:fPr>
                      <m:num>
                        <m:r>
                          <a:rPr lang="en-US" sz="2400" b="0" i="1" smtClean="0">
                            <a:latin typeface="Cambria Math"/>
                          </a:rPr>
                          <m:t>𝑋</m:t>
                        </m:r>
                        <m:r>
                          <a:rPr lang="en-US" sz="2400" b="0" i="1" smtClean="0">
                            <a:latin typeface="Cambria Math"/>
                          </a:rPr>
                          <m:t> −</m:t>
                        </m:r>
                        <m:r>
                          <a:rPr lang="en-US" sz="2400" b="0" i="1" smtClean="0">
                            <a:latin typeface="Cambria Math" charset="0"/>
                          </a:rPr>
                          <m:t>𝑋</m:t>
                        </m:r>
                        <m:r>
                          <a:rPr lang="en-US" sz="2400" b="0" i="1" baseline="-25000" smtClean="0">
                            <a:latin typeface="Cambria Math"/>
                          </a:rPr>
                          <m:t>𝑀𝑖𝑛</m:t>
                        </m:r>
                      </m:num>
                      <m:den>
                        <m:r>
                          <a:rPr lang="en-US" sz="2400" b="0" i="1" smtClean="0">
                            <a:latin typeface="Cambria Math"/>
                          </a:rPr>
                          <m:t>𝑐𝑒𝑙𝑙𝑆𝑖𝑧𝑒</m:t>
                        </m:r>
                      </m:den>
                    </m:f>
                  </m:oMath>
                </a14:m>
                <a:r>
                  <a:rPr lang="en-US" sz="2400" dirty="0" smtClean="0"/>
                  <a:t>)</a:t>
                </a:r>
                <a:endParaRPr lang="en-US" sz="2400" dirty="0"/>
              </a:p>
            </p:txBody>
          </p:sp>
        </mc:Choice>
        <mc:Fallback xmlns="">
          <p:sp>
            <p:nvSpPr>
              <p:cNvPr id="10" name="TextBox 9"/>
              <p:cNvSpPr txBox="1">
                <a:spLocks noRot="1" noChangeAspect="1" noMove="1" noResize="1" noEditPoints="1" noAdjustHandles="1" noChangeArrowheads="1" noChangeShapeType="1" noTextEdit="1"/>
              </p:cNvSpPr>
              <p:nvPr/>
            </p:nvSpPr>
            <p:spPr>
              <a:xfrm>
                <a:off x="381000" y="2929699"/>
                <a:ext cx="3733800" cy="617220"/>
              </a:xfrm>
              <a:prstGeom prst="rect">
                <a:avLst/>
              </a:prstGeom>
              <a:blipFill rotWithShape="0">
                <a:blip r:embed="rId3"/>
                <a:stretch>
                  <a:fillRect b="-89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495946" y="3941956"/>
                <a:ext cx="3466454" cy="630044"/>
              </a:xfrm>
              <a:prstGeom prst="rect">
                <a:avLst/>
              </a:prstGeom>
              <a:noFill/>
            </p:spPr>
            <p:txBody>
              <a:bodyPr wrap="square" rtlCol="0">
                <a:spAutoFit/>
              </a:bodyPr>
              <a:lstStyle/>
              <a:p>
                <a14:m>
                  <m:oMath xmlns:m="http://schemas.openxmlformats.org/officeDocument/2006/math">
                    <m:r>
                      <m:rPr>
                        <m:sty m:val="p"/>
                      </m:rPr>
                      <a:rPr lang="en-US" sz="2400" smtClean="0">
                        <a:latin typeface="Cambria Math" charset="0"/>
                      </a:rPr>
                      <m:t>r</m:t>
                    </m:r>
                    <m:r>
                      <m:rPr>
                        <m:sty m:val="p"/>
                      </m:rPr>
                      <a:rPr lang="en-US" sz="2400" b="0" i="0" smtClean="0">
                        <a:latin typeface="Cambria Math" charset="0"/>
                      </a:rPr>
                      <m:t>ow</m:t>
                    </m:r>
                    <m:r>
                      <a:rPr lang="en-US" sz="2400" b="0" i="1" smtClean="0">
                        <a:latin typeface="Cambria Math"/>
                      </a:rPr>
                      <m:t>𝐼𝐷</m:t>
                    </m:r>
                    <m:r>
                      <a:rPr lang="en-US" sz="2400" b="0" i="1" smtClean="0">
                        <a:latin typeface="Cambria Math"/>
                      </a:rPr>
                      <m:t>=</m:t>
                    </m:r>
                    <m:r>
                      <m:rPr>
                        <m:nor/>
                      </m:rPr>
                      <a:rPr lang="en-US" sz="2400" b="0" i="0" smtClean="0"/>
                      <m:t>floor</m:t>
                    </m:r>
                    <m:r>
                      <a:rPr lang="en-US" sz="2400" b="0" i="1" smtClean="0">
                        <a:latin typeface="Cambria Math"/>
                      </a:rPr>
                      <m:t>(</m:t>
                    </m:r>
                    <m:f>
                      <m:fPr>
                        <m:ctrlPr>
                          <a:rPr lang="en-US" sz="2400" b="0" i="1" smtClean="0">
                            <a:latin typeface="Cambria Math" charset="0"/>
                          </a:rPr>
                        </m:ctrlPr>
                      </m:fPr>
                      <m:num>
                        <m:r>
                          <a:rPr lang="en-US" sz="2400" b="0" i="1" smtClean="0">
                            <a:latin typeface="Cambria Math"/>
                          </a:rPr>
                          <m:t>𝑌</m:t>
                        </m:r>
                        <m:r>
                          <a:rPr lang="en-US" sz="2400" b="0" i="1" smtClean="0">
                            <a:latin typeface="Cambria Math"/>
                          </a:rPr>
                          <m:t> −</m:t>
                        </m:r>
                        <m:r>
                          <a:rPr lang="en-US" sz="2400" b="0" i="1" smtClean="0">
                            <a:latin typeface="Cambria Math" charset="0"/>
                          </a:rPr>
                          <m:t>𝑌</m:t>
                        </m:r>
                        <m:r>
                          <a:rPr lang="en-US" sz="2400" b="0" i="1" baseline="-25000" smtClean="0">
                            <a:latin typeface="Cambria Math"/>
                          </a:rPr>
                          <m:t>𝑀𝑖𝑛</m:t>
                        </m:r>
                      </m:num>
                      <m:den>
                        <m:r>
                          <a:rPr lang="en-US" sz="2400" b="0" i="1" smtClean="0">
                            <a:latin typeface="Cambria Math"/>
                          </a:rPr>
                          <m:t>𝑐𝑒𝑙𝑙𝑆𝑖𝑧𝑒</m:t>
                        </m:r>
                      </m:den>
                    </m:f>
                  </m:oMath>
                </a14:m>
                <a:r>
                  <a:rPr lang="en-US" sz="2400" dirty="0" smtClean="0"/>
                  <a:t>)</a:t>
                </a:r>
                <a:endParaRPr lang="en-US" sz="2400" dirty="0"/>
              </a:p>
            </p:txBody>
          </p:sp>
        </mc:Choice>
        <mc:Fallback xmlns="">
          <p:sp>
            <p:nvSpPr>
              <p:cNvPr id="11" name="TextBox 10"/>
              <p:cNvSpPr txBox="1">
                <a:spLocks noRot="1" noChangeAspect="1" noMove="1" noResize="1" noEditPoints="1" noAdjustHandles="1" noChangeArrowheads="1" noChangeShapeType="1" noTextEdit="1"/>
              </p:cNvSpPr>
              <p:nvPr/>
            </p:nvSpPr>
            <p:spPr>
              <a:xfrm>
                <a:off x="495946" y="3941956"/>
                <a:ext cx="3466454" cy="630044"/>
              </a:xfrm>
              <a:prstGeom prst="rect">
                <a:avLst/>
              </a:prstGeom>
              <a:blipFill rotWithShape="0">
                <a:blip r:embed="rId4"/>
                <a:stretch>
                  <a:fillRect b="-6796"/>
                </a:stretch>
              </a:blipFill>
            </p:spPr>
            <p:txBody>
              <a:bodyPr/>
              <a:lstStyle/>
              <a:p>
                <a:r>
                  <a:rPr lang="en-US">
                    <a:noFill/>
                  </a:rPr>
                  <a:t> </a:t>
                </a:r>
              </a:p>
            </p:txBody>
          </p:sp>
        </mc:Fallback>
      </mc:AlternateContent>
    </p:spTree>
    <p:extLst>
      <p:ext uri="{BB962C8B-B14F-4D97-AF65-F5344CB8AC3E}">
        <p14:creationId xmlns:p14="http://schemas.microsoft.com/office/powerpoint/2010/main" val="39759873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38200"/>
            <a:ext cx="8382000" cy="1163395"/>
          </a:xfrm>
        </p:spPr>
        <p:txBody>
          <a:bodyPr>
            <a:normAutofit/>
          </a:bodyPr>
          <a:lstStyle/>
          <a:p>
            <a:r>
              <a:rPr lang="en-US" b="1" dirty="0" smtClean="0"/>
              <a:t>Hadoop hands-on!</a:t>
            </a:r>
            <a:endParaRPr lang="en-US" b="1" dirty="0">
              <a:solidFill>
                <a:schemeClr val="tx2"/>
              </a:solidFill>
            </a:endParaRPr>
          </a:p>
        </p:txBody>
      </p:sp>
      <p:sp>
        <p:nvSpPr>
          <p:cNvPr id="3" name="Text Placeholder 2"/>
          <p:cNvSpPr>
            <a:spLocks noGrp="1"/>
          </p:cNvSpPr>
          <p:nvPr>
            <p:ph type="body" sz="quarter" idx="10"/>
          </p:nvPr>
        </p:nvSpPr>
        <p:spPr>
          <a:xfrm>
            <a:off x="381000" y="1905000"/>
            <a:ext cx="8382000" cy="4748719"/>
          </a:xfrm>
        </p:spPr>
        <p:txBody>
          <a:bodyPr>
            <a:normAutofit/>
          </a:bodyPr>
          <a:lstStyle/>
          <a:p>
            <a:r>
              <a:rPr lang="en-US" dirty="0" smtClean="0"/>
              <a:t>Steps</a:t>
            </a:r>
          </a:p>
          <a:p>
            <a:pPr lvl="1"/>
            <a:r>
              <a:rPr lang="en-US" sz="2000" dirty="0" smtClean="0"/>
              <a:t>Login to cg-hm06</a:t>
            </a:r>
          </a:p>
          <a:p>
            <a:pPr lvl="2"/>
            <a:r>
              <a:rPr lang="en-US" sz="2000" dirty="0" err="1" smtClean="0"/>
              <a:t>ssh</a:t>
            </a:r>
            <a:r>
              <a:rPr lang="en-US" sz="2000" dirty="0" smtClean="0"/>
              <a:t> </a:t>
            </a:r>
            <a:r>
              <a:rPr lang="en-US" sz="2000" dirty="0" smtClean="0">
                <a:hlinkClick r:id="rId3"/>
              </a:rPr>
              <a:t>cgtrnxx@roger-login.ncsa.Illinois.edu</a:t>
            </a:r>
            <a:endParaRPr lang="en-US" sz="2000" dirty="0" smtClean="0"/>
          </a:p>
          <a:p>
            <a:pPr lvl="2"/>
            <a:r>
              <a:rPr lang="en-US" sz="2000" dirty="0" err="1" smtClean="0"/>
              <a:t>ssh</a:t>
            </a:r>
            <a:r>
              <a:rPr lang="en-US" sz="2000" dirty="0" smtClean="0"/>
              <a:t> cg-hm06</a:t>
            </a:r>
          </a:p>
          <a:p>
            <a:pPr lvl="2"/>
            <a:r>
              <a:rPr lang="en-US" sz="2000" dirty="0" err="1" smtClean="0"/>
              <a:t>hdfs</a:t>
            </a:r>
            <a:r>
              <a:rPr lang="en-US" sz="2000" dirty="0" smtClean="0"/>
              <a:t> </a:t>
            </a:r>
            <a:r>
              <a:rPr lang="en-US" sz="2000" dirty="0" err="1" smtClean="0"/>
              <a:t>dfs</a:t>
            </a:r>
            <a:r>
              <a:rPr lang="en-US" sz="2000" dirty="0" smtClean="0"/>
              <a:t> –</a:t>
            </a:r>
            <a:r>
              <a:rPr lang="en-US" sz="2000" dirty="0" err="1" smtClean="0"/>
              <a:t>mkdir</a:t>
            </a:r>
            <a:r>
              <a:rPr lang="en-US" sz="2000" dirty="0" smtClean="0"/>
              <a:t> your_name</a:t>
            </a:r>
          </a:p>
          <a:p>
            <a:pPr lvl="1"/>
            <a:r>
              <a:rPr lang="en-US" dirty="0" smtClean="0"/>
              <a:t>Copy the New York taxi to HDFS</a:t>
            </a:r>
          </a:p>
          <a:p>
            <a:pPr lvl="2"/>
            <a:r>
              <a:rPr lang="en-US" sz="2000" dirty="0" smtClean="0"/>
              <a:t>cd /home/</a:t>
            </a:r>
            <a:r>
              <a:rPr lang="en-US" sz="2000" dirty="0" err="1" smtClean="0"/>
              <a:t>cgtrn</a:t>
            </a:r>
            <a:r>
              <a:rPr lang="en-US" sz="2000" dirty="0" err="1" smtClean="0">
                <a:solidFill>
                  <a:srgbClr val="FF0000"/>
                </a:solidFill>
              </a:rPr>
              <a:t>xx</a:t>
            </a:r>
            <a:r>
              <a:rPr lang="en-US" sz="2000" dirty="0" smtClean="0"/>
              <a:t>/</a:t>
            </a:r>
            <a:r>
              <a:rPr lang="en-US" sz="2000" dirty="0" err="1" smtClean="0"/>
              <a:t>your_name</a:t>
            </a:r>
            <a:r>
              <a:rPr lang="en-US" sz="2000" dirty="0" smtClean="0"/>
              <a:t>/spark/data</a:t>
            </a:r>
          </a:p>
          <a:p>
            <a:pPr lvl="2"/>
            <a:r>
              <a:rPr lang="en-US" sz="2000" dirty="0" smtClean="0"/>
              <a:t>(note that </a:t>
            </a:r>
            <a:r>
              <a:rPr lang="en-US" sz="2000" dirty="0"/>
              <a:t>/</a:t>
            </a:r>
            <a:r>
              <a:rPr lang="en-US" sz="2000" dirty="0" smtClean="0"/>
              <a:t>home/</a:t>
            </a:r>
            <a:r>
              <a:rPr lang="en-US" sz="2000" dirty="0" err="1" smtClean="0"/>
              <a:t>cgtrnxx</a:t>
            </a:r>
            <a:r>
              <a:rPr lang="en-US" sz="2000" dirty="0" smtClean="0"/>
              <a:t> is equivalent to </a:t>
            </a:r>
            <a:r>
              <a:rPr lang="en-US" sz="2000" b="1" dirty="0" smtClean="0"/>
              <a:t>~</a:t>
            </a:r>
            <a:r>
              <a:rPr lang="en-US" sz="2000" dirty="0" smtClean="0"/>
              <a:t>)</a:t>
            </a:r>
          </a:p>
          <a:p>
            <a:pPr lvl="2"/>
            <a:r>
              <a:rPr lang="en-US" sz="2000" dirty="0" err="1" smtClean="0"/>
              <a:t>hdfs</a:t>
            </a:r>
            <a:r>
              <a:rPr lang="en-US" sz="2000" dirty="0" smtClean="0"/>
              <a:t> </a:t>
            </a:r>
            <a:r>
              <a:rPr lang="en-US" sz="2000" dirty="0" err="1" smtClean="0"/>
              <a:t>dfs</a:t>
            </a:r>
            <a:r>
              <a:rPr lang="en-US" sz="2000" dirty="0"/>
              <a:t> </a:t>
            </a:r>
            <a:r>
              <a:rPr lang="en-US" sz="2000" dirty="0" smtClean="0"/>
              <a:t>–</a:t>
            </a:r>
            <a:r>
              <a:rPr lang="en-US" sz="2000" dirty="0" err="1" smtClean="0"/>
              <a:t>copyFromLocal</a:t>
            </a:r>
            <a:r>
              <a:rPr lang="en-US" sz="2000" dirty="0"/>
              <a:t> </a:t>
            </a:r>
            <a:r>
              <a:rPr lang="en-US" sz="2000" dirty="0" smtClean="0"/>
              <a:t>trip_data_1.csv your_name/</a:t>
            </a:r>
          </a:p>
          <a:p>
            <a:pPr lvl="1"/>
            <a:r>
              <a:rPr lang="en-US" dirty="0" smtClean="0"/>
              <a:t>Compile the code</a:t>
            </a:r>
          </a:p>
          <a:p>
            <a:pPr lvl="2"/>
            <a:r>
              <a:rPr lang="en-US" sz="2000" dirty="0" smtClean="0"/>
              <a:t>cd ~/</a:t>
            </a:r>
            <a:r>
              <a:rPr lang="en-US" sz="2000" b="1" dirty="0" err="1" smtClean="0"/>
              <a:t>your_name</a:t>
            </a:r>
            <a:r>
              <a:rPr lang="en-US" sz="2000" dirty="0" smtClean="0"/>
              <a:t>/spark/</a:t>
            </a:r>
            <a:r>
              <a:rPr lang="en-US" sz="2000" dirty="0" err="1" smtClean="0"/>
              <a:t>NY_Taxi_Raster</a:t>
            </a:r>
            <a:endParaRPr lang="en-US" sz="2000" dirty="0" smtClean="0"/>
          </a:p>
          <a:p>
            <a:pPr lvl="2"/>
            <a:endParaRPr lang="en-US" dirty="0" smtClean="0"/>
          </a:p>
        </p:txBody>
      </p:sp>
    </p:spTree>
    <p:extLst>
      <p:ext uri="{BB962C8B-B14F-4D97-AF65-F5344CB8AC3E}">
        <p14:creationId xmlns:p14="http://schemas.microsoft.com/office/powerpoint/2010/main" val="5732856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38200"/>
            <a:ext cx="8382000" cy="1163395"/>
          </a:xfrm>
        </p:spPr>
        <p:txBody>
          <a:bodyPr>
            <a:normAutofit/>
          </a:bodyPr>
          <a:lstStyle/>
          <a:p>
            <a:r>
              <a:rPr lang="en-US" dirty="0" smtClean="0"/>
              <a:t>Compile the code</a:t>
            </a:r>
            <a:endParaRPr lang="en-US" dirty="0">
              <a:solidFill>
                <a:schemeClr val="tx2"/>
              </a:solidFill>
            </a:endParaRPr>
          </a:p>
        </p:txBody>
      </p:sp>
      <p:sp>
        <p:nvSpPr>
          <p:cNvPr id="3" name="Text Placeholder 2"/>
          <p:cNvSpPr>
            <a:spLocks noGrp="1"/>
          </p:cNvSpPr>
          <p:nvPr>
            <p:ph type="body" sz="quarter" idx="10"/>
          </p:nvPr>
        </p:nvSpPr>
        <p:spPr>
          <a:xfrm>
            <a:off x="381000" y="2263140"/>
            <a:ext cx="8382000" cy="3144357"/>
          </a:xfrm>
        </p:spPr>
        <p:txBody>
          <a:bodyPr>
            <a:normAutofit/>
          </a:bodyPr>
          <a:lstStyle/>
          <a:p>
            <a:r>
              <a:rPr lang="en-US" dirty="0" smtClean="0"/>
              <a:t>Use Apache Ant to compile the code.</a:t>
            </a:r>
          </a:p>
          <a:p>
            <a:pPr lvl="1"/>
            <a:r>
              <a:rPr lang="en-US" dirty="0" smtClean="0"/>
              <a:t>Define dependencies.</a:t>
            </a:r>
          </a:p>
          <a:p>
            <a:pPr lvl="1"/>
            <a:r>
              <a:rPr lang="en-US" dirty="0" smtClean="0"/>
              <a:t>Automatic make process.</a:t>
            </a:r>
          </a:p>
          <a:p>
            <a:pPr lvl="1"/>
            <a:r>
              <a:rPr lang="en-US" b="1" dirty="0" smtClean="0"/>
              <a:t>build.xml</a:t>
            </a:r>
            <a:r>
              <a:rPr lang="en-US" dirty="0" smtClean="0"/>
              <a:t> file define the compile process (pay attention to the items in the build.xml).</a:t>
            </a:r>
          </a:p>
          <a:p>
            <a:pPr lvl="1"/>
            <a:r>
              <a:rPr lang="en-US" dirty="0"/>
              <a:t>cd ~/</a:t>
            </a:r>
            <a:r>
              <a:rPr lang="en-US" b="1" dirty="0" err="1"/>
              <a:t>your_name</a:t>
            </a:r>
            <a:r>
              <a:rPr lang="en-US" dirty="0"/>
              <a:t>/spark/</a:t>
            </a:r>
            <a:r>
              <a:rPr lang="en-US" dirty="0" err="1"/>
              <a:t>NY_Taxi_Raster</a:t>
            </a:r>
            <a:endParaRPr lang="en-US" dirty="0"/>
          </a:p>
          <a:p>
            <a:pPr marL="457200" lvl="1" indent="0">
              <a:buNone/>
            </a:pPr>
            <a:endParaRPr lang="en-US" dirty="0" smtClean="0"/>
          </a:p>
        </p:txBody>
      </p:sp>
      <p:sp>
        <p:nvSpPr>
          <p:cNvPr id="4" name="TextBox 3"/>
          <p:cNvSpPr txBox="1"/>
          <p:nvPr/>
        </p:nvSpPr>
        <p:spPr>
          <a:xfrm>
            <a:off x="381000" y="3922693"/>
            <a:ext cx="8229600" cy="1384995"/>
          </a:xfrm>
          <a:prstGeom prst="rect">
            <a:avLst/>
          </a:prstGeom>
          <a:noFill/>
        </p:spPr>
        <p:txBody>
          <a:bodyPr wrap="square" rtlCol="0">
            <a:spAutoFit/>
          </a:bodyPr>
          <a:lstStyle/>
          <a:p>
            <a:pPr algn="ctr"/>
            <a:r>
              <a:rPr lang="en-US" sz="2800" dirty="0">
                <a:latin typeface="Charter Black"/>
                <a:cs typeface="Charter Black"/>
              </a:rPr>
              <a:t>/</a:t>
            </a:r>
            <a:r>
              <a:rPr lang="en-US" sz="2800" dirty="0" smtClean="0">
                <a:latin typeface="Charter Black"/>
                <a:cs typeface="Charter Black"/>
              </a:rPr>
              <a:t>home/</a:t>
            </a:r>
            <a:r>
              <a:rPr lang="en-US" sz="2800" dirty="0" err="1" smtClean="0">
                <a:latin typeface="Charter Black"/>
                <a:cs typeface="Charter Black"/>
              </a:rPr>
              <a:t>cgtrn</a:t>
            </a:r>
            <a:r>
              <a:rPr lang="en-US" sz="2800" dirty="0" err="1" smtClean="0">
                <a:solidFill>
                  <a:srgbClr val="FF0000"/>
                </a:solidFill>
                <a:latin typeface="Charter Black"/>
                <a:cs typeface="Charter Black"/>
              </a:rPr>
              <a:t>xx</a:t>
            </a:r>
            <a:r>
              <a:rPr lang="en-US" sz="2800" dirty="0" smtClean="0">
                <a:latin typeface="Charter Black"/>
                <a:cs typeface="Charter Black"/>
              </a:rPr>
              <a:t>/</a:t>
            </a:r>
            <a:r>
              <a:rPr lang="en-US" sz="2800" dirty="0" err="1" smtClean="0">
                <a:latin typeface="Charter Black"/>
                <a:cs typeface="Charter Black"/>
              </a:rPr>
              <a:t>your_name</a:t>
            </a:r>
            <a:r>
              <a:rPr lang="en-US" sz="2800" dirty="0" smtClean="0">
                <a:latin typeface="Charter Black"/>
                <a:cs typeface="Charter Black"/>
              </a:rPr>
              <a:t>/spark/ant/bin/ant clean compile jar</a:t>
            </a:r>
          </a:p>
          <a:p>
            <a:pPr algn="ctr"/>
            <a:endParaRPr lang="en-US" sz="2800" dirty="0">
              <a:latin typeface="Charter Black"/>
              <a:cs typeface="Charter Black"/>
            </a:endParaRPr>
          </a:p>
        </p:txBody>
      </p:sp>
    </p:spTree>
    <p:extLst>
      <p:ext uri="{BB962C8B-B14F-4D97-AF65-F5344CB8AC3E}">
        <p14:creationId xmlns:p14="http://schemas.microsoft.com/office/powerpoint/2010/main" val="3187052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38200"/>
            <a:ext cx="8382000" cy="1163395"/>
          </a:xfrm>
        </p:spPr>
        <p:txBody>
          <a:bodyPr>
            <a:normAutofit/>
          </a:bodyPr>
          <a:lstStyle/>
          <a:p>
            <a:r>
              <a:rPr lang="en-US" dirty="0"/>
              <a:t>Run the code</a:t>
            </a:r>
          </a:p>
        </p:txBody>
      </p:sp>
      <p:sp>
        <p:nvSpPr>
          <p:cNvPr id="5" name="TextBox 4"/>
          <p:cNvSpPr txBox="1"/>
          <p:nvPr/>
        </p:nvSpPr>
        <p:spPr>
          <a:xfrm>
            <a:off x="381000" y="2209800"/>
            <a:ext cx="8229600" cy="2677656"/>
          </a:xfrm>
          <a:prstGeom prst="rect">
            <a:avLst/>
          </a:prstGeom>
          <a:noFill/>
        </p:spPr>
        <p:txBody>
          <a:bodyPr wrap="square" rtlCol="0">
            <a:spAutoFit/>
          </a:bodyPr>
          <a:lstStyle/>
          <a:p>
            <a:r>
              <a:rPr lang="en-US" sz="2800" dirty="0" err="1" smtClean="0">
                <a:solidFill>
                  <a:schemeClr val="accent1"/>
                </a:solidFill>
                <a:latin typeface="Charter Black"/>
                <a:cs typeface="Charter Black"/>
              </a:rPr>
              <a:t>hadoop</a:t>
            </a:r>
            <a:r>
              <a:rPr lang="en-US" sz="2800" dirty="0" smtClean="0">
                <a:solidFill>
                  <a:schemeClr val="accent1"/>
                </a:solidFill>
                <a:latin typeface="Charter Black"/>
                <a:cs typeface="Charter Black"/>
              </a:rPr>
              <a:t> </a:t>
            </a:r>
            <a:r>
              <a:rPr lang="en-US" sz="2800" dirty="0">
                <a:solidFill>
                  <a:schemeClr val="accent1"/>
                </a:solidFill>
                <a:latin typeface="Charter Black"/>
                <a:cs typeface="Charter Black"/>
              </a:rPr>
              <a:t>jar </a:t>
            </a:r>
            <a:r>
              <a:rPr lang="en-US" sz="2800" dirty="0" err="1">
                <a:solidFill>
                  <a:schemeClr val="accent1"/>
                </a:solidFill>
                <a:latin typeface="Charter Black"/>
                <a:cs typeface="Charter Black"/>
              </a:rPr>
              <a:t>dist</a:t>
            </a:r>
            <a:r>
              <a:rPr lang="en-US" sz="2800" dirty="0">
                <a:solidFill>
                  <a:schemeClr val="accent1"/>
                </a:solidFill>
                <a:latin typeface="Charter Black"/>
                <a:cs typeface="Charter Black"/>
              </a:rPr>
              <a:t>/queryNYTaxi.jar classes/</a:t>
            </a:r>
            <a:r>
              <a:rPr lang="en-US" sz="2800" dirty="0" err="1">
                <a:solidFill>
                  <a:schemeClr val="accent1"/>
                </a:solidFill>
                <a:latin typeface="Charter Black"/>
                <a:cs typeface="Charter Black"/>
              </a:rPr>
              <a:t>runhadoop</a:t>
            </a:r>
            <a:r>
              <a:rPr lang="en-US" sz="2800" dirty="0">
                <a:solidFill>
                  <a:schemeClr val="accent1"/>
                </a:solidFill>
                <a:latin typeface="Charter Black"/>
                <a:cs typeface="Charter Black"/>
              </a:rPr>
              <a:t>/</a:t>
            </a:r>
            <a:r>
              <a:rPr lang="en-US" sz="2800" dirty="0" err="1">
                <a:solidFill>
                  <a:schemeClr val="accent1"/>
                </a:solidFill>
                <a:latin typeface="Charter Black"/>
                <a:cs typeface="Charter Black"/>
              </a:rPr>
              <a:t>RunRadQuery.class</a:t>
            </a:r>
            <a:r>
              <a:rPr lang="en-US" sz="2800" dirty="0">
                <a:solidFill>
                  <a:schemeClr val="accent1"/>
                </a:solidFill>
                <a:latin typeface="Charter Black"/>
                <a:cs typeface="Charter Black"/>
              </a:rPr>
              <a:t> </a:t>
            </a:r>
            <a:r>
              <a:rPr lang="en-US" sz="2800" b="1" dirty="0" err="1" smtClean="0">
                <a:solidFill>
                  <a:schemeClr val="accent1"/>
                </a:solidFill>
                <a:latin typeface="Charter Black"/>
                <a:cs typeface="Charter Black"/>
              </a:rPr>
              <a:t>your_name</a:t>
            </a:r>
            <a:r>
              <a:rPr lang="en-US" sz="2800" dirty="0" smtClean="0">
                <a:solidFill>
                  <a:schemeClr val="accent1"/>
                </a:solidFill>
                <a:latin typeface="Charter Black"/>
                <a:cs typeface="Charter Black"/>
              </a:rPr>
              <a:t>/trip_data_1.csv </a:t>
            </a:r>
            <a:r>
              <a:rPr lang="en-US" sz="2800" b="1" dirty="0" err="1" smtClean="0">
                <a:solidFill>
                  <a:schemeClr val="accent1"/>
                </a:solidFill>
                <a:latin typeface="Charter Black"/>
                <a:cs typeface="Charter Black"/>
              </a:rPr>
              <a:t>your_name</a:t>
            </a:r>
            <a:r>
              <a:rPr lang="en-US" sz="2800" dirty="0" smtClean="0">
                <a:solidFill>
                  <a:schemeClr val="accent1"/>
                </a:solidFill>
                <a:latin typeface="Charter Black"/>
                <a:cs typeface="Charter Black"/>
              </a:rPr>
              <a:t>/processed.csv </a:t>
            </a:r>
            <a:r>
              <a:rPr lang="en-US" sz="2800" dirty="0" err="1" smtClean="0">
                <a:solidFill>
                  <a:schemeClr val="accent1"/>
                </a:solidFill>
                <a:latin typeface="Charter Black"/>
                <a:cs typeface="Charter Black"/>
              </a:rPr>
              <a:t>taxiImage_yourname.asc</a:t>
            </a:r>
            <a:r>
              <a:rPr lang="en-US" sz="2800" dirty="0" smtClean="0">
                <a:solidFill>
                  <a:schemeClr val="accent1"/>
                </a:solidFill>
                <a:latin typeface="Charter Black"/>
                <a:cs typeface="Charter Black"/>
              </a:rPr>
              <a:t> </a:t>
            </a:r>
            <a:r>
              <a:rPr lang="en-US" sz="2800" dirty="0">
                <a:solidFill>
                  <a:schemeClr val="accent1"/>
                </a:solidFill>
                <a:latin typeface="Charter Black"/>
                <a:cs typeface="Charter Black"/>
              </a:rPr>
              <a:t>40.479636 40.930724 -74.402322 -73.630027 0.005</a:t>
            </a:r>
            <a:endParaRPr lang="en-US" sz="2800" dirty="0" smtClean="0">
              <a:solidFill>
                <a:schemeClr val="accent1"/>
              </a:solidFill>
              <a:latin typeface="Charter Black"/>
              <a:cs typeface="Charter Black"/>
            </a:endParaRPr>
          </a:p>
        </p:txBody>
      </p:sp>
    </p:spTree>
    <p:extLst>
      <p:ext uri="{BB962C8B-B14F-4D97-AF65-F5344CB8AC3E}">
        <p14:creationId xmlns:p14="http://schemas.microsoft.com/office/powerpoint/2010/main" val="8336350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 a Map!</a:t>
            </a:r>
            <a:endParaRPr lang="en-US" dirty="0"/>
          </a:p>
        </p:txBody>
      </p:sp>
      <p:sp>
        <p:nvSpPr>
          <p:cNvPr id="3" name="Text Placeholder 2"/>
          <p:cNvSpPr>
            <a:spLocks noGrp="1"/>
          </p:cNvSpPr>
          <p:nvPr>
            <p:ph type="body" sz="quarter" idx="10"/>
          </p:nvPr>
        </p:nvSpPr>
        <p:spPr>
          <a:xfrm>
            <a:off x="457200" y="1847486"/>
            <a:ext cx="8382000" cy="4585211"/>
          </a:xfrm>
        </p:spPr>
        <p:txBody>
          <a:bodyPr>
            <a:normAutofit/>
          </a:bodyPr>
          <a:lstStyle/>
          <a:p>
            <a:r>
              <a:rPr lang="en-US" dirty="0" smtClean="0"/>
              <a:t>Output describes average taxi occupancy per cell</a:t>
            </a:r>
            <a:endParaRPr lang="en-US" dirty="0"/>
          </a:p>
          <a:p>
            <a:r>
              <a:rPr lang="en-US" dirty="0" smtClean="0"/>
              <a:t>Download results</a:t>
            </a:r>
          </a:p>
          <a:p>
            <a:pPr lvl="1"/>
            <a:r>
              <a:rPr lang="en-US" dirty="0" smtClean="0"/>
              <a:t>Use </a:t>
            </a:r>
            <a:r>
              <a:rPr lang="en-US" b="1" dirty="0" err="1" smtClean="0"/>
              <a:t>nano</a:t>
            </a:r>
            <a:r>
              <a:rPr lang="en-US" b="1" dirty="0" smtClean="0"/>
              <a:t> </a:t>
            </a:r>
            <a:r>
              <a:rPr lang="en-US" dirty="0" smtClean="0"/>
              <a:t>to view the result: </a:t>
            </a:r>
            <a:r>
              <a:rPr lang="en-US" dirty="0" err="1" smtClean="0"/>
              <a:t>nano</a:t>
            </a:r>
            <a:r>
              <a:rPr lang="en-US" dirty="0" smtClean="0"/>
              <a:t> </a:t>
            </a:r>
            <a:r>
              <a:rPr lang="en-US" dirty="0" err="1" smtClean="0">
                <a:solidFill>
                  <a:schemeClr val="accent1"/>
                </a:solidFill>
                <a:latin typeface="Charter Black"/>
                <a:cs typeface="Charter Black"/>
              </a:rPr>
              <a:t>taxiImage_yourname.asc</a:t>
            </a:r>
            <a:endParaRPr lang="en-US" b="1" dirty="0"/>
          </a:p>
          <a:p>
            <a:pPr lvl="1"/>
            <a:r>
              <a:rPr lang="en-US" dirty="0" smtClean="0"/>
              <a:t>Download the data to your local machine:</a:t>
            </a:r>
          </a:p>
          <a:p>
            <a:pPr lvl="2"/>
            <a:r>
              <a:rPr lang="en-US" dirty="0" err="1"/>
              <a:t>scp</a:t>
            </a:r>
            <a:r>
              <a:rPr lang="en-US" dirty="0"/>
              <a:t> cgtrnxx@roger-login.ncsa.Illinois.edu:~/your_name/spark/</a:t>
            </a:r>
            <a:r>
              <a:rPr lang="en-US" dirty="0" err="1"/>
              <a:t>NY_Taxi_Raster</a:t>
            </a:r>
            <a:r>
              <a:rPr lang="en-US" dirty="0"/>
              <a:t>/</a:t>
            </a:r>
            <a:r>
              <a:rPr lang="en-US" dirty="0" err="1"/>
              <a:t>taxiImage_yourname.asc</a:t>
            </a:r>
            <a:r>
              <a:rPr lang="en-US" dirty="0"/>
              <a:t> ./ (your local directory)</a:t>
            </a:r>
          </a:p>
          <a:p>
            <a:pPr lvl="2"/>
            <a:r>
              <a:rPr lang="en-US" dirty="0"/>
              <a:t>or simply use MobaXterm to drag and </a:t>
            </a:r>
            <a:r>
              <a:rPr lang="en-US" dirty="0" smtClean="0"/>
              <a:t>drop to your local directory</a:t>
            </a:r>
            <a:endParaRPr lang="en-US" dirty="0"/>
          </a:p>
          <a:p>
            <a:r>
              <a:rPr lang="en-US" dirty="0" smtClean="0"/>
              <a:t>Visualize in ArcMap</a:t>
            </a:r>
          </a:p>
          <a:p>
            <a:pPr marL="400050" lvl="1" indent="0">
              <a:buNone/>
            </a:pPr>
            <a:r>
              <a:rPr lang="en-US" dirty="0" smtClean="0"/>
              <a:t>set data frame projection to WGS84, add base map, add .</a:t>
            </a:r>
            <a:r>
              <a:rPr lang="en-US" dirty="0" err="1" smtClean="0"/>
              <a:t>asc</a:t>
            </a:r>
            <a:r>
              <a:rPr lang="en-US" dirty="0" smtClean="0"/>
              <a:t> file</a:t>
            </a:r>
            <a:endParaRPr lang="en-US" dirty="0"/>
          </a:p>
          <a:p>
            <a:r>
              <a:rPr lang="en-US" dirty="0" smtClean="0"/>
              <a:t>Change fields used in taxi data and try again</a:t>
            </a:r>
          </a:p>
          <a:p>
            <a:pPr lvl="1"/>
            <a:r>
              <a:rPr lang="en-US" dirty="0" smtClean="0"/>
              <a:t>change lines 61 and 76 in QueryMapper.java ( vim </a:t>
            </a:r>
            <a:r>
              <a:rPr lang="en-US" dirty="0" err="1" smtClean="0"/>
              <a:t>src</a:t>
            </a:r>
            <a:r>
              <a:rPr lang="en-US" dirty="0" smtClean="0"/>
              <a:t>/mapper/QueryMapper.java</a:t>
            </a:r>
            <a:r>
              <a:rPr lang="en-US" dirty="0"/>
              <a:t>)</a:t>
            </a:r>
            <a:endParaRPr lang="en-US" dirty="0" smtClean="0"/>
          </a:p>
          <a:p>
            <a:pPr lvl="1"/>
            <a:r>
              <a:rPr lang="en-US" dirty="0" smtClean="0"/>
              <a:t>ant clean compile jar</a:t>
            </a:r>
          </a:p>
          <a:p>
            <a:pPr lvl="1"/>
            <a:r>
              <a:rPr lang="en-US" dirty="0" smtClean="0"/>
              <a:t>remove intermediate file from HDFS: </a:t>
            </a:r>
            <a:r>
              <a:rPr lang="en-US" b="1" dirty="0" err="1" smtClean="0"/>
              <a:t>hdfs</a:t>
            </a:r>
            <a:r>
              <a:rPr lang="en-US" b="1" dirty="0" smtClean="0"/>
              <a:t> </a:t>
            </a:r>
            <a:r>
              <a:rPr lang="en-US" b="1" dirty="0" err="1" smtClean="0"/>
              <a:t>dfs</a:t>
            </a:r>
            <a:r>
              <a:rPr lang="en-US" b="1" dirty="0" smtClean="0"/>
              <a:t> –</a:t>
            </a:r>
            <a:r>
              <a:rPr lang="en-US" b="1" dirty="0" err="1" smtClean="0"/>
              <a:t>rmr</a:t>
            </a:r>
            <a:r>
              <a:rPr lang="en-US" b="1" dirty="0" smtClean="0"/>
              <a:t> your_name/processed.csv</a:t>
            </a:r>
          </a:p>
          <a:p>
            <a:pPr lvl="1"/>
            <a:r>
              <a:rPr lang="en-US" dirty="0" smtClean="0"/>
              <a:t>remove previous output grid from </a:t>
            </a:r>
            <a:r>
              <a:rPr lang="en-US" dirty="0" err="1" smtClean="0"/>
              <a:t>linux</a:t>
            </a:r>
            <a:r>
              <a:rPr lang="en-US" dirty="0" smtClean="0"/>
              <a:t>: </a:t>
            </a:r>
            <a:r>
              <a:rPr lang="en-US" b="1" dirty="0" err="1" smtClean="0"/>
              <a:t>rm</a:t>
            </a:r>
            <a:r>
              <a:rPr lang="en-US" b="1" dirty="0" smtClean="0"/>
              <a:t> </a:t>
            </a:r>
            <a:r>
              <a:rPr lang="en-US" b="1" dirty="0" err="1" smtClean="0"/>
              <a:t>taxiImage.asc</a:t>
            </a:r>
            <a:endParaRPr lang="en-US" b="1" dirty="0" smtClean="0"/>
          </a:p>
        </p:txBody>
      </p:sp>
    </p:spTree>
    <p:extLst>
      <p:ext uri="{BB962C8B-B14F-4D97-AF65-F5344CB8AC3E}">
        <p14:creationId xmlns:p14="http://schemas.microsoft.com/office/powerpoint/2010/main" val="26638506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the result image using Firefox</a:t>
            </a:r>
            <a:endParaRPr lang="en-US" dirty="0"/>
          </a:p>
        </p:txBody>
      </p:sp>
      <p:sp>
        <p:nvSpPr>
          <p:cNvPr id="3" name="Text Placeholder 2"/>
          <p:cNvSpPr>
            <a:spLocks noGrp="1"/>
          </p:cNvSpPr>
          <p:nvPr>
            <p:ph type="body" sz="quarter" idx="10"/>
          </p:nvPr>
        </p:nvSpPr>
        <p:spPr>
          <a:xfrm>
            <a:off x="457200" y="1847486"/>
            <a:ext cx="8382000" cy="4585211"/>
          </a:xfrm>
        </p:spPr>
        <p:txBody>
          <a:bodyPr>
            <a:normAutofit/>
          </a:bodyPr>
          <a:lstStyle/>
          <a:p>
            <a:r>
              <a:rPr lang="en-US" dirty="0" smtClean="0"/>
              <a:t>In the </a:t>
            </a:r>
            <a:r>
              <a:rPr lang="en-US" dirty="0"/>
              <a:t>result folder, run </a:t>
            </a:r>
            <a:r>
              <a:rPr lang="en-US" b="1" dirty="0" smtClean="0"/>
              <a:t>./</a:t>
            </a:r>
            <a:r>
              <a:rPr lang="en-US" b="1" dirty="0" err="1" smtClean="0"/>
              <a:t>plotTaxi</a:t>
            </a:r>
            <a:r>
              <a:rPr lang="en-US" b="1" dirty="0" smtClean="0"/>
              <a:t> </a:t>
            </a:r>
            <a:r>
              <a:rPr lang="en-US" dirty="0" smtClean="0"/>
              <a:t>, it will generate a </a:t>
            </a:r>
            <a:r>
              <a:rPr lang="en-US" dirty="0" err="1" smtClean="0"/>
              <a:t>png</a:t>
            </a:r>
            <a:r>
              <a:rPr lang="en-US" dirty="0" smtClean="0"/>
              <a:t> file named as taxi.png</a:t>
            </a:r>
          </a:p>
          <a:p>
            <a:r>
              <a:rPr lang="en-US" dirty="0" smtClean="0"/>
              <a:t>Open a new top to login to ROGER with X server capability</a:t>
            </a:r>
          </a:p>
          <a:p>
            <a:pPr lvl="1"/>
            <a:endParaRPr lang="en-US" dirty="0" smtClean="0"/>
          </a:p>
          <a:p>
            <a:pPr lvl="1"/>
            <a:r>
              <a:rPr lang="en-US" sz="2000" dirty="0" err="1" smtClean="0"/>
              <a:t>ssh</a:t>
            </a:r>
            <a:r>
              <a:rPr lang="en-US" sz="2000" dirty="0" smtClean="0"/>
              <a:t> </a:t>
            </a:r>
            <a:r>
              <a:rPr lang="en-US" sz="2000" b="1" dirty="0" smtClean="0">
                <a:solidFill>
                  <a:srgbClr val="FF0000"/>
                </a:solidFill>
              </a:rPr>
              <a:t>–X</a:t>
            </a:r>
            <a:r>
              <a:rPr lang="en-US" sz="2000" dirty="0" smtClean="0"/>
              <a:t> </a:t>
            </a:r>
            <a:r>
              <a:rPr lang="en-US" sz="2000" dirty="0" smtClean="0">
                <a:hlinkClick r:id="rId2"/>
              </a:rPr>
              <a:t>cgtrnxx@roger-login.ncsa.illinois.edu</a:t>
            </a:r>
            <a:endParaRPr lang="en-US" sz="2000" dirty="0" smtClean="0"/>
          </a:p>
          <a:p>
            <a:pPr lvl="1"/>
            <a:r>
              <a:rPr lang="en-US" sz="2000" dirty="0" smtClean="0"/>
              <a:t>/home/</a:t>
            </a:r>
            <a:r>
              <a:rPr lang="en-US" sz="2000" dirty="0" err="1" smtClean="0"/>
              <a:t>cgtrn</a:t>
            </a:r>
            <a:r>
              <a:rPr lang="en-US" sz="2000" dirty="0" err="1" smtClean="0">
                <a:solidFill>
                  <a:srgbClr val="FF0000"/>
                </a:solidFill>
              </a:rPr>
              <a:t>xx</a:t>
            </a:r>
            <a:r>
              <a:rPr lang="en-US" sz="2000" dirty="0" smtClean="0"/>
              <a:t>/</a:t>
            </a:r>
            <a:r>
              <a:rPr lang="en-US" sz="2000" dirty="0" err="1" smtClean="0"/>
              <a:t>your_name</a:t>
            </a:r>
            <a:r>
              <a:rPr lang="en-US" sz="2000" dirty="0" smtClean="0"/>
              <a:t>/spark/</a:t>
            </a:r>
            <a:r>
              <a:rPr lang="en-US" sz="2000" dirty="0" err="1" smtClean="0"/>
              <a:t>firefox</a:t>
            </a:r>
            <a:r>
              <a:rPr lang="en-US" sz="2000" dirty="0" smtClean="0"/>
              <a:t>/</a:t>
            </a:r>
            <a:r>
              <a:rPr lang="en-US" sz="2000" dirty="0" err="1" smtClean="0"/>
              <a:t>firefox</a:t>
            </a:r>
            <a:r>
              <a:rPr lang="en-US" sz="2000" dirty="0" smtClean="0"/>
              <a:t> –no-remote</a:t>
            </a:r>
          </a:p>
          <a:p>
            <a:pPr lvl="1"/>
            <a:r>
              <a:rPr lang="en-US" sz="2000" dirty="0" smtClean="0"/>
              <a:t>open the image file </a:t>
            </a:r>
          </a:p>
          <a:p>
            <a:pPr lvl="2"/>
            <a:r>
              <a:rPr lang="en-US" sz="2000" dirty="0" smtClean="0"/>
              <a:t>by pasting the following link in the browser</a:t>
            </a:r>
          </a:p>
          <a:p>
            <a:pPr lvl="3"/>
            <a:r>
              <a:rPr lang="en-US" sz="2000" dirty="0"/>
              <a:t>file</a:t>
            </a:r>
            <a:r>
              <a:rPr lang="en-US" sz="2000" dirty="0" smtClean="0"/>
              <a:t>:///</a:t>
            </a:r>
            <a:r>
              <a:rPr lang="en-US" sz="2000" dirty="0"/>
              <a:t>home/cgtrn</a:t>
            </a:r>
            <a:r>
              <a:rPr lang="en-US" sz="2000" dirty="0">
                <a:solidFill>
                  <a:srgbClr val="FF0000"/>
                </a:solidFill>
              </a:rPr>
              <a:t>xx</a:t>
            </a:r>
            <a:r>
              <a:rPr lang="en-US" sz="2000" dirty="0"/>
              <a:t>/your_name/spark</a:t>
            </a:r>
            <a:r>
              <a:rPr lang="en-US" sz="2000" dirty="0" smtClean="0"/>
              <a:t>/NY_Taxi_Raster/taxi.png</a:t>
            </a:r>
          </a:p>
          <a:p>
            <a:pPr lvl="2"/>
            <a:r>
              <a:rPr lang="en-US" sz="2000" dirty="0" smtClean="0"/>
              <a:t>or by open file window in the browser</a:t>
            </a:r>
          </a:p>
        </p:txBody>
      </p:sp>
    </p:spTree>
    <p:extLst>
      <p:ext uri="{BB962C8B-B14F-4D97-AF65-F5344CB8AC3E}">
        <p14:creationId xmlns:p14="http://schemas.microsoft.com/office/powerpoint/2010/main" val="5053031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Outline – detailed II</a:t>
            </a:r>
            <a:endParaRPr lang="en-US" b="1" dirty="0"/>
          </a:p>
        </p:txBody>
      </p:sp>
      <p:sp>
        <p:nvSpPr>
          <p:cNvPr id="3" name="Content Placeholder 2"/>
          <p:cNvSpPr>
            <a:spLocks noGrp="1"/>
          </p:cNvSpPr>
          <p:nvPr>
            <p:ph sz="quarter" idx="13"/>
          </p:nvPr>
        </p:nvSpPr>
        <p:spPr>
          <a:xfrm>
            <a:off x="292100" y="1777999"/>
            <a:ext cx="8686800" cy="4804833"/>
          </a:xfrm>
        </p:spPr>
        <p:txBody>
          <a:bodyPr>
            <a:normAutofit/>
          </a:bodyPr>
          <a:lstStyle/>
          <a:p>
            <a:r>
              <a:rPr lang="en-US" dirty="0"/>
              <a:t>Introduction to </a:t>
            </a:r>
            <a:r>
              <a:rPr lang="en-US" dirty="0" smtClean="0"/>
              <a:t>Spark</a:t>
            </a:r>
            <a:endParaRPr lang="en-US" dirty="0"/>
          </a:p>
          <a:p>
            <a:pPr lvl="1"/>
            <a:r>
              <a:rPr lang="en-US" dirty="0" smtClean="0"/>
              <a:t>What is Spark, why and when to use Spark</a:t>
            </a:r>
          </a:p>
          <a:p>
            <a:pPr lvl="1"/>
            <a:r>
              <a:rPr lang="en-US" dirty="0" smtClean="0"/>
              <a:t>Comparisons between Spark and Hadoop</a:t>
            </a:r>
          </a:p>
          <a:p>
            <a:pPr lvl="1"/>
            <a:r>
              <a:rPr lang="en-US" dirty="0" smtClean="0"/>
              <a:t>Spark basics (Hands on with interactive shell environment and simple Python script)</a:t>
            </a:r>
          </a:p>
          <a:p>
            <a:r>
              <a:rPr lang="en-US" dirty="0" smtClean="0"/>
              <a:t>Visualization of density map of movement data</a:t>
            </a:r>
          </a:p>
          <a:p>
            <a:pPr lvl="1"/>
            <a:r>
              <a:rPr lang="en-US" dirty="0" smtClean="0"/>
              <a:t>Density map generation for New York taxi GPS datasets</a:t>
            </a:r>
          </a:p>
          <a:p>
            <a:pPr lvl="1"/>
            <a:r>
              <a:rPr lang="en-US" dirty="0" smtClean="0"/>
              <a:t>Implementation in Hadoop</a:t>
            </a:r>
          </a:p>
          <a:p>
            <a:pPr lvl="1"/>
            <a:r>
              <a:rPr lang="en-US" dirty="0" smtClean="0"/>
              <a:t>Implementation in Spark (</a:t>
            </a:r>
            <a:r>
              <a:rPr lang="en-US" dirty="0"/>
              <a:t> </a:t>
            </a:r>
            <a:r>
              <a:rPr lang="en-US" dirty="0" smtClean="0"/>
              <a:t>based on space-time query)</a:t>
            </a:r>
            <a:endParaRPr lang="en-US" dirty="0"/>
          </a:p>
          <a:p>
            <a:pPr marL="342900" lvl="1" indent="-342900">
              <a:buFont typeface="Arial" pitchFamily="34" charset="0"/>
              <a:buChar char="•"/>
            </a:pPr>
            <a:r>
              <a:rPr lang="en-US" sz="2400" dirty="0" smtClean="0">
                <a:solidFill>
                  <a:schemeClr val="tx2">
                    <a:lumMod val="75000"/>
                  </a:schemeClr>
                </a:solidFill>
              </a:rPr>
              <a:t>Visualization of movement flows from Twitter data</a:t>
            </a:r>
          </a:p>
          <a:p>
            <a:pPr lvl="1"/>
            <a:r>
              <a:rPr lang="en-US" dirty="0" smtClean="0"/>
              <a:t>Workflow design</a:t>
            </a:r>
          </a:p>
          <a:p>
            <a:pPr lvl="1"/>
            <a:r>
              <a:rPr lang="en-US" dirty="0" smtClean="0"/>
              <a:t>Data preparation</a:t>
            </a:r>
          </a:p>
          <a:p>
            <a:pPr lvl="1"/>
            <a:r>
              <a:rPr lang="en-US" dirty="0" smtClean="0"/>
              <a:t>Mapping movement flows in real geographical space (e.g. using polygons in shapefile)</a:t>
            </a:r>
          </a:p>
          <a:p>
            <a:pPr lvl="1"/>
            <a:r>
              <a:rPr lang="en-US" dirty="0" smtClean="0"/>
              <a:t>Summarizing the origin and destination networks</a:t>
            </a:r>
            <a:endParaRPr lang="en-US" dirty="0"/>
          </a:p>
          <a:p>
            <a:pPr lvl="1"/>
            <a:r>
              <a:rPr lang="en-US" dirty="0" smtClean="0"/>
              <a:t>Interactive visualization using D3.js</a:t>
            </a:r>
            <a:endParaRPr lang="en-US" dirty="0"/>
          </a:p>
          <a:p>
            <a:pPr lvl="1"/>
            <a:endParaRPr lang="en-US" dirty="0" smtClean="0"/>
          </a:p>
          <a:p>
            <a:pPr marL="457200" lvl="1" indent="0">
              <a:buNone/>
            </a:pPr>
            <a:endParaRPr lang="en-US" dirty="0" smtClean="0"/>
          </a:p>
        </p:txBody>
      </p:sp>
      <p:sp>
        <p:nvSpPr>
          <p:cNvPr id="4" name="Slide Number Placeholder 3"/>
          <p:cNvSpPr>
            <a:spLocks noGrp="1"/>
          </p:cNvSpPr>
          <p:nvPr>
            <p:ph type="sldNum" sz="quarter" idx="12"/>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4</a:t>
            </a:fld>
            <a:endParaRPr lang="en-US" sz="1000" b="0" dirty="0" smtClean="0">
              <a:latin typeface="Tahoma" charset="0"/>
            </a:endParaRPr>
          </a:p>
        </p:txBody>
      </p:sp>
    </p:spTree>
    <p:extLst>
      <p:ext uri="{BB962C8B-B14F-4D97-AF65-F5344CB8AC3E}">
        <p14:creationId xmlns:p14="http://schemas.microsoft.com/office/powerpoint/2010/main" val="2446667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38200"/>
            <a:ext cx="8382000" cy="760412"/>
          </a:xfrm>
        </p:spPr>
        <p:txBody>
          <a:bodyPr>
            <a:normAutofit fontScale="90000"/>
          </a:bodyPr>
          <a:lstStyle/>
          <a:p>
            <a:r>
              <a:rPr lang="en-US" b="1" dirty="0" smtClean="0"/>
              <a:t>Spark </a:t>
            </a:r>
            <a:r>
              <a:rPr lang="en-US" b="1" dirty="0"/>
              <a:t>hands-on!</a:t>
            </a:r>
            <a:endParaRPr lang="en-US" dirty="0">
              <a:solidFill>
                <a:schemeClr val="tx2"/>
              </a:solidFill>
            </a:endParaRPr>
          </a:p>
        </p:txBody>
      </p:sp>
      <p:sp>
        <p:nvSpPr>
          <p:cNvPr id="3" name="Text Placeholder 2"/>
          <p:cNvSpPr>
            <a:spLocks noGrp="1"/>
          </p:cNvSpPr>
          <p:nvPr>
            <p:ph type="body" sz="quarter" idx="10"/>
          </p:nvPr>
        </p:nvSpPr>
        <p:spPr>
          <a:xfrm>
            <a:off x="381000" y="1905000"/>
            <a:ext cx="8382000" cy="3502497"/>
          </a:xfrm>
        </p:spPr>
        <p:txBody>
          <a:bodyPr>
            <a:normAutofit/>
          </a:bodyPr>
          <a:lstStyle/>
          <a:p>
            <a:r>
              <a:rPr lang="en-US" dirty="0" smtClean="0"/>
              <a:t>The same implementation in Spark</a:t>
            </a:r>
          </a:p>
          <a:p>
            <a:pPr lvl="1"/>
            <a:r>
              <a:rPr lang="en-US" sz="2000" dirty="0" smtClean="0"/>
              <a:t>Import the trip_data_1.csv into Hadoop cluster for Spark</a:t>
            </a:r>
          </a:p>
          <a:p>
            <a:pPr lvl="1"/>
            <a:r>
              <a:rPr lang="en-US" sz="2000" dirty="0" smtClean="0"/>
              <a:t>exit cg-hm06: </a:t>
            </a:r>
            <a:r>
              <a:rPr lang="en-US" sz="2000" b="1" dirty="0" smtClean="0"/>
              <a:t>exit</a:t>
            </a:r>
          </a:p>
          <a:p>
            <a:pPr lvl="1"/>
            <a:r>
              <a:rPr lang="en-US" sz="2000" b="1" dirty="0" err="1" smtClean="0"/>
              <a:t>ssh</a:t>
            </a:r>
            <a:r>
              <a:rPr lang="en-US" sz="2000" b="1" dirty="0" smtClean="0"/>
              <a:t> </a:t>
            </a:r>
            <a:r>
              <a:rPr lang="en-US" sz="2000" b="1" dirty="0" smtClean="0">
                <a:hlinkClick r:id="rId3"/>
              </a:rPr>
              <a:t>cgtrnxx@roger-login.ncsa.illinois.edu</a:t>
            </a:r>
            <a:endParaRPr lang="en-US" sz="2000" b="1" dirty="0" smtClean="0"/>
          </a:p>
          <a:p>
            <a:pPr lvl="1"/>
            <a:r>
              <a:rPr lang="en-US" sz="2000" b="1" smtClean="0"/>
              <a:t>Password cyberSS15</a:t>
            </a:r>
            <a:endParaRPr lang="en-US" sz="2000" b="1" dirty="0" smtClean="0"/>
          </a:p>
          <a:p>
            <a:pPr lvl="1"/>
            <a:r>
              <a:rPr lang="en-US" sz="2000" b="1" dirty="0" err="1" smtClean="0"/>
              <a:t>ssh</a:t>
            </a:r>
            <a:r>
              <a:rPr lang="en-US" sz="2000" b="1" dirty="0" smtClean="0"/>
              <a:t> cg-hm18</a:t>
            </a:r>
          </a:p>
          <a:p>
            <a:pPr lvl="1"/>
            <a:r>
              <a:rPr lang="en-US" sz="2000" b="1" dirty="0"/>
              <a:t>cd /home/</a:t>
            </a:r>
            <a:r>
              <a:rPr lang="en-US" sz="2000" b="1" dirty="0" err="1"/>
              <a:t>cgtrnxx</a:t>
            </a:r>
            <a:r>
              <a:rPr lang="en-US" sz="2000" b="1" dirty="0"/>
              <a:t>/your_name/spark/data</a:t>
            </a:r>
          </a:p>
          <a:p>
            <a:pPr lvl="1"/>
            <a:r>
              <a:rPr lang="en-US" sz="2000" b="1" dirty="0" err="1" smtClean="0"/>
              <a:t>hdfs</a:t>
            </a:r>
            <a:r>
              <a:rPr lang="en-US" sz="2000" b="1" dirty="0" smtClean="0"/>
              <a:t> </a:t>
            </a:r>
            <a:r>
              <a:rPr lang="en-US" sz="2000" b="1" dirty="0" err="1" smtClean="0"/>
              <a:t>dfs</a:t>
            </a:r>
            <a:r>
              <a:rPr lang="en-US" sz="2000" b="1" dirty="0"/>
              <a:t> </a:t>
            </a:r>
            <a:r>
              <a:rPr lang="en-US" sz="2000" b="1" dirty="0" smtClean="0"/>
              <a:t>-</a:t>
            </a:r>
            <a:r>
              <a:rPr lang="en-US" sz="2000" b="1" dirty="0" err="1" smtClean="0"/>
              <a:t>mkdir</a:t>
            </a:r>
            <a:r>
              <a:rPr lang="en-US" sz="2000" b="1" dirty="0" smtClean="0"/>
              <a:t> </a:t>
            </a:r>
            <a:r>
              <a:rPr lang="en-US" sz="2000" b="1" dirty="0" err="1" smtClean="0">
                <a:solidFill>
                  <a:srgbClr val="FF0000"/>
                </a:solidFill>
              </a:rPr>
              <a:t>your_name</a:t>
            </a:r>
            <a:endParaRPr lang="en-US" sz="2000" b="1" dirty="0" smtClean="0">
              <a:solidFill>
                <a:srgbClr val="FF0000"/>
              </a:solidFill>
            </a:endParaRPr>
          </a:p>
          <a:p>
            <a:pPr lvl="1"/>
            <a:r>
              <a:rPr lang="en-US" sz="2000" b="1" dirty="0" err="1" smtClean="0"/>
              <a:t>hdfs</a:t>
            </a:r>
            <a:r>
              <a:rPr lang="en-US" sz="2000" b="1" dirty="0" smtClean="0"/>
              <a:t> </a:t>
            </a:r>
            <a:r>
              <a:rPr lang="en-US" sz="2000" b="1" dirty="0" err="1"/>
              <a:t>dfs</a:t>
            </a:r>
            <a:r>
              <a:rPr lang="en-US" sz="2000" b="1" dirty="0"/>
              <a:t> –</a:t>
            </a:r>
            <a:r>
              <a:rPr lang="en-US" sz="2000" b="1" dirty="0" err="1"/>
              <a:t>copyFromLocal</a:t>
            </a:r>
            <a:r>
              <a:rPr lang="en-US" sz="2000" b="1" dirty="0"/>
              <a:t> trip_data_1.csv </a:t>
            </a:r>
            <a:r>
              <a:rPr lang="en-US" sz="2000" b="1" dirty="0" err="1" smtClean="0"/>
              <a:t>your_name</a:t>
            </a:r>
            <a:r>
              <a:rPr lang="en-US" sz="2000" b="1" dirty="0" smtClean="0"/>
              <a:t>/</a:t>
            </a:r>
            <a:endParaRPr lang="en-US" sz="2000" b="1" dirty="0"/>
          </a:p>
        </p:txBody>
      </p:sp>
    </p:spTree>
    <p:extLst>
      <p:ext uri="{BB962C8B-B14F-4D97-AF65-F5344CB8AC3E}">
        <p14:creationId xmlns:p14="http://schemas.microsoft.com/office/powerpoint/2010/main" val="4648470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38200"/>
            <a:ext cx="8382000" cy="1163395"/>
          </a:xfrm>
        </p:spPr>
        <p:txBody>
          <a:bodyPr>
            <a:normAutofit/>
          </a:bodyPr>
          <a:lstStyle/>
          <a:p>
            <a:r>
              <a:rPr lang="en-US" dirty="0" smtClean="0"/>
              <a:t>Run the code</a:t>
            </a:r>
            <a:endParaRPr lang="en-US" dirty="0">
              <a:solidFill>
                <a:schemeClr val="tx2"/>
              </a:solidFill>
            </a:endParaRPr>
          </a:p>
        </p:txBody>
      </p:sp>
      <p:sp>
        <p:nvSpPr>
          <p:cNvPr id="5" name="TextBox 4"/>
          <p:cNvSpPr txBox="1"/>
          <p:nvPr/>
        </p:nvSpPr>
        <p:spPr>
          <a:xfrm>
            <a:off x="457200" y="2001595"/>
            <a:ext cx="8229600" cy="4721292"/>
          </a:xfrm>
          <a:prstGeom prst="rect">
            <a:avLst/>
          </a:prstGeom>
          <a:noFill/>
        </p:spPr>
        <p:txBody>
          <a:bodyPr wrap="square" rtlCol="0">
            <a:spAutoFit/>
          </a:bodyPr>
          <a:lstStyle/>
          <a:p>
            <a:pPr marL="342900" lvl="2" indent="-342900" defTabSz="914400">
              <a:lnSpc>
                <a:spcPct val="90000"/>
              </a:lnSpc>
              <a:spcBef>
                <a:spcPct val="20000"/>
              </a:spcBef>
              <a:buFont typeface="Arial" pitchFamily="34" charset="0"/>
              <a:buChar char="•"/>
            </a:pPr>
            <a:r>
              <a:rPr lang="en-US" sz="2400" dirty="0">
                <a:solidFill>
                  <a:schemeClr val="tx2">
                    <a:lumMod val="75000"/>
                  </a:schemeClr>
                </a:solidFill>
                <a:latin typeface="+mj-lt"/>
              </a:rPr>
              <a:t>Locate the Spark </a:t>
            </a:r>
            <a:r>
              <a:rPr lang="en-US" sz="2400" dirty="0" smtClean="0">
                <a:solidFill>
                  <a:schemeClr val="tx2">
                    <a:lumMod val="75000"/>
                  </a:schemeClr>
                </a:solidFill>
                <a:latin typeface="+mj-lt"/>
              </a:rPr>
              <a:t>script</a:t>
            </a:r>
          </a:p>
          <a:p>
            <a:pPr marL="742950" lvl="1" indent="-285750" defTabSz="914400">
              <a:lnSpc>
                <a:spcPct val="90000"/>
              </a:lnSpc>
              <a:spcBef>
                <a:spcPct val="20000"/>
              </a:spcBef>
              <a:buFont typeface="Courier New" pitchFamily="49" charset="0"/>
              <a:buChar char="o"/>
            </a:pPr>
            <a:r>
              <a:rPr lang="en-US" sz="1600" dirty="0">
                <a:solidFill>
                  <a:srgbClr val="000000"/>
                </a:solidFill>
                <a:latin typeface="+mj-lt"/>
              </a:rPr>
              <a:t>cd </a:t>
            </a:r>
            <a:r>
              <a:rPr lang="en-US" sz="1600" dirty="0" smtClean="0">
                <a:solidFill>
                  <a:srgbClr val="000000"/>
                </a:solidFill>
                <a:latin typeface="+mj-lt"/>
              </a:rPr>
              <a:t>~/your_name/spark/code/python</a:t>
            </a:r>
          </a:p>
          <a:p>
            <a:pPr marL="342900" lvl="2" indent="-342900" defTabSz="914400">
              <a:lnSpc>
                <a:spcPct val="90000"/>
              </a:lnSpc>
              <a:spcBef>
                <a:spcPct val="20000"/>
              </a:spcBef>
              <a:buFont typeface="Arial" pitchFamily="34" charset="0"/>
              <a:buChar char="•"/>
            </a:pPr>
            <a:r>
              <a:rPr lang="en-US" sz="2400" dirty="0">
                <a:solidFill>
                  <a:schemeClr val="tx2">
                    <a:lumMod val="75000"/>
                  </a:schemeClr>
                </a:solidFill>
                <a:latin typeface="+mj-lt"/>
              </a:rPr>
              <a:t>E</a:t>
            </a:r>
            <a:r>
              <a:rPr lang="en-US" sz="2400" dirty="0" smtClean="0">
                <a:solidFill>
                  <a:schemeClr val="tx2">
                    <a:lumMod val="75000"/>
                  </a:schemeClr>
                </a:solidFill>
                <a:latin typeface="+mj-lt"/>
              </a:rPr>
              <a:t>dit </a:t>
            </a:r>
            <a:r>
              <a:rPr lang="en-US" sz="2400" dirty="0">
                <a:solidFill>
                  <a:schemeClr val="tx2">
                    <a:lumMod val="75000"/>
                  </a:schemeClr>
                </a:solidFill>
                <a:latin typeface="+mj-lt"/>
              </a:rPr>
              <a:t>the script to locate the taxi data</a:t>
            </a:r>
          </a:p>
          <a:p>
            <a:pPr marL="742950" lvl="1" indent="-285750" defTabSz="914400">
              <a:lnSpc>
                <a:spcPct val="90000"/>
              </a:lnSpc>
              <a:spcBef>
                <a:spcPct val="20000"/>
              </a:spcBef>
              <a:buFont typeface="Courier New" pitchFamily="49" charset="0"/>
              <a:buChar char="o"/>
            </a:pPr>
            <a:r>
              <a:rPr lang="en-US" sz="1600" dirty="0">
                <a:solidFill>
                  <a:srgbClr val="000000"/>
                </a:solidFill>
                <a:latin typeface="+mj-lt"/>
              </a:rPr>
              <a:t>vim </a:t>
            </a:r>
            <a:r>
              <a:rPr lang="en-US" sz="1600" dirty="0" smtClean="0">
                <a:solidFill>
                  <a:srgbClr val="000000"/>
                </a:solidFill>
                <a:latin typeface="+mj-lt"/>
              </a:rPr>
              <a:t>spark_taxiQuery.py</a:t>
            </a:r>
          </a:p>
          <a:p>
            <a:pPr marL="742950" lvl="1" indent="-285750" defTabSz="914400">
              <a:lnSpc>
                <a:spcPct val="90000"/>
              </a:lnSpc>
              <a:spcBef>
                <a:spcPct val="20000"/>
              </a:spcBef>
              <a:buFont typeface="Courier New" pitchFamily="49" charset="0"/>
              <a:buChar char="o"/>
            </a:pPr>
            <a:r>
              <a:rPr lang="en-US" sz="1600" dirty="0" smtClean="0">
                <a:solidFill>
                  <a:srgbClr val="000000"/>
                </a:solidFill>
                <a:latin typeface="+mj-lt"/>
              </a:rPr>
              <a:t>show line number. </a:t>
            </a:r>
            <a:r>
              <a:rPr lang="en-US" sz="1600" b="1" dirty="0" smtClean="0">
                <a:solidFill>
                  <a:srgbClr val="000000"/>
                </a:solidFill>
                <a:latin typeface="+mj-lt"/>
              </a:rPr>
              <a:t>:set nu</a:t>
            </a:r>
          </a:p>
          <a:p>
            <a:pPr marL="742950" lvl="1" indent="-285750" defTabSz="914400">
              <a:lnSpc>
                <a:spcPct val="90000"/>
              </a:lnSpc>
              <a:spcBef>
                <a:spcPct val="20000"/>
              </a:spcBef>
              <a:buFont typeface="Courier New" pitchFamily="49" charset="0"/>
              <a:buChar char="o"/>
            </a:pPr>
            <a:r>
              <a:rPr lang="en-US" sz="1600" dirty="0" smtClean="0">
                <a:solidFill>
                  <a:srgbClr val="000000"/>
                </a:solidFill>
                <a:latin typeface="+mj-lt"/>
              </a:rPr>
              <a:t>go to line 101, change</a:t>
            </a:r>
          </a:p>
          <a:p>
            <a:pPr lvl="1" defTabSz="914400">
              <a:lnSpc>
                <a:spcPct val="90000"/>
              </a:lnSpc>
              <a:spcBef>
                <a:spcPct val="20000"/>
              </a:spcBef>
            </a:pPr>
            <a:r>
              <a:rPr lang="en-US" sz="1600" dirty="0" smtClean="0">
                <a:solidFill>
                  <a:srgbClr val="000000"/>
                </a:solidFill>
                <a:latin typeface="+mj-lt"/>
              </a:rPr>
              <a:t>dataset </a:t>
            </a:r>
            <a:r>
              <a:rPr lang="en-US" sz="1600" dirty="0">
                <a:solidFill>
                  <a:srgbClr val="000000"/>
                </a:solidFill>
                <a:latin typeface="+mj-lt"/>
              </a:rPr>
              <a:t>= </a:t>
            </a:r>
            <a:r>
              <a:rPr lang="en-US" sz="1600" dirty="0" err="1">
                <a:solidFill>
                  <a:srgbClr val="000000"/>
                </a:solidFill>
                <a:latin typeface="+mj-lt"/>
              </a:rPr>
              <a:t>sc.textFile</a:t>
            </a:r>
            <a:r>
              <a:rPr lang="en-US" sz="1600" dirty="0">
                <a:solidFill>
                  <a:srgbClr val="000000"/>
                </a:solidFill>
                <a:latin typeface="+mj-lt"/>
              </a:rPr>
              <a:t>('</a:t>
            </a:r>
            <a:r>
              <a:rPr lang="en-US" sz="1600" dirty="0" err="1">
                <a:solidFill>
                  <a:srgbClr val="000000"/>
                </a:solidFill>
                <a:latin typeface="+mj-lt"/>
              </a:rPr>
              <a:t>hdfs</a:t>
            </a:r>
            <a:r>
              <a:rPr lang="en-US" sz="1600" dirty="0">
                <a:solidFill>
                  <a:srgbClr val="000000"/>
                </a:solidFill>
                <a:latin typeface="+mj-lt"/>
              </a:rPr>
              <a:t>://</a:t>
            </a:r>
            <a:r>
              <a:rPr lang="en-US" sz="1600" dirty="0" smtClean="0">
                <a:solidFill>
                  <a:srgbClr val="000000"/>
                </a:solidFill>
                <a:latin typeface="+mj-lt"/>
              </a:rPr>
              <a:t>cg-hm11.ncsa.illinois.edu</a:t>
            </a:r>
            <a:r>
              <a:rPr lang="en-US" sz="1600" dirty="0" smtClean="0">
                <a:latin typeface="+mj-lt"/>
              </a:rPr>
              <a:t>/</a:t>
            </a:r>
            <a:r>
              <a:rPr lang="en-US" sz="1600" dirty="0" smtClean="0">
                <a:solidFill>
                  <a:srgbClr val="FF0000"/>
                </a:solidFill>
                <a:latin typeface="+mj-lt"/>
              </a:rPr>
              <a:t>user/</a:t>
            </a:r>
            <a:r>
              <a:rPr lang="en-US" sz="1600" dirty="0" err="1" smtClean="0">
                <a:solidFill>
                  <a:srgbClr val="FF0000"/>
                </a:solidFill>
                <a:latin typeface="+mj-lt"/>
              </a:rPr>
              <a:t>cgtrnXX</a:t>
            </a:r>
            <a:r>
              <a:rPr lang="en-US" sz="1600" dirty="0" smtClean="0">
                <a:solidFill>
                  <a:srgbClr val="FF0000"/>
                </a:solidFill>
                <a:latin typeface="+mj-lt"/>
              </a:rPr>
              <a:t>/</a:t>
            </a:r>
            <a:r>
              <a:rPr lang="en-US" sz="1600" dirty="0" err="1" smtClean="0">
                <a:solidFill>
                  <a:srgbClr val="FF0000"/>
                </a:solidFill>
                <a:latin typeface="+mj-lt"/>
              </a:rPr>
              <a:t>your_name</a:t>
            </a:r>
            <a:r>
              <a:rPr lang="en-US" sz="1600" dirty="0" smtClean="0">
                <a:solidFill>
                  <a:srgbClr val="000000"/>
                </a:solidFill>
                <a:latin typeface="+mj-lt"/>
              </a:rPr>
              <a:t>/trip_data_1.csv</a:t>
            </a:r>
            <a:r>
              <a:rPr lang="en-US" sz="1600" dirty="0">
                <a:solidFill>
                  <a:srgbClr val="000000"/>
                </a:solidFill>
                <a:latin typeface="+mj-lt"/>
              </a:rPr>
              <a:t>').filter(lambda x: True).cache</a:t>
            </a:r>
            <a:r>
              <a:rPr lang="en-US" sz="1600" dirty="0" smtClean="0">
                <a:solidFill>
                  <a:srgbClr val="000000"/>
                </a:solidFill>
                <a:latin typeface="+mj-lt"/>
              </a:rPr>
              <a:t>()</a:t>
            </a:r>
            <a:endParaRPr lang="en-US" sz="1600" dirty="0">
              <a:solidFill>
                <a:srgbClr val="000000"/>
              </a:solidFill>
              <a:latin typeface="+mj-lt"/>
            </a:endParaRPr>
          </a:p>
          <a:p>
            <a:pPr marL="742950" lvl="1" indent="-285750" defTabSz="914400">
              <a:lnSpc>
                <a:spcPct val="90000"/>
              </a:lnSpc>
              <a:spcBef>
                <a:spcPct val="20000"/>
              </a:spcBef>
              <a:buFont typeface="Courier New" pitchFamily="49" charset="0"/>
              <a:buChar char="o"/>
            </a:pPr>
            <a:r>
              <a:rPr lang="en-US" sz="1600" dirty="0">
                <a:solidFill>
                  <a:srgbClr val="000000"/>
                </a:solidFill>
                <a:latin typeface="+mj-lt"/>
              </a:rPr>
              <a:t>save and </a:t>
            </a:r>
            <a:r>
              <a:rPr lang="en-US" sz="1600" dirty="0" smtClean="0">
                <a:solidFill>
                  <a:srgbClr val="000000"/>
                </a:solidFill>
                <a:latin typeface="+mj-lt"/>
              </a:rPr>
              <a:t>quit. </a:t>
            </a:r>
            <a:r>
              <a:rPr lang="en-US" sz="1600" b="1" dirty="0" smtClean="0">
                <a:solidFill>
                  <a:srgbClr val="000000"/>
                </a:solidFill>
                <a:latin typeface="+mj-lt"/>
              </a:rPr>
              <a:t>:</a:t>
            </a:r>
            <a:r>
              <a:rPr lang="en-US" sz="1600" b="1" dirty="0" err="1" smtClean="0">
                <a:solidFill>
                  <a:srgbClr val="000000"/>
                </a:solidFill>
                <a:latin typeface="+mj-lt"/>
              </a:rPr>
              <a:t>wq</a:t>
            </a:r>
            <a:endParaRPr lang="en-US" dirty="0" smtClean="0"/>
          </a:p>
          <a:p>
            <a:pPr marL="342900" lvl="2" indent="-342900" defTabSz="914400">
              <a:lnSpc>
                <a:spcPct val="90000"/>
              </a:lnSpc>
              <a:spcBef>
                <a:spcPct val="20000"/>
              </a:spcBef>
              <a:buFont typeface="Arial" pitchFamily="34" charset="0"/>
              <a:buChar char="•"/>
            </a:pPr>
            <a:r>
              <a:rPr lang="en-US" sz="2400" dirty="0" smtClean="0">
                <a:solidFill>
                  <a:schemeClr val="tx2">
                    <a:lumMod val="75000"/>
                  </a:schemeClr>
                </a:solidFill>
                <a:latin typeface="+mj-lt"/>
              </a:rPr>
              <a:t>Run the code</a:t>
            </a:r>
            <a:endParaRPr lang="en-US" sz="2400" dirty="0">
              <a:solidFill>
                <a:schemeClr val="tx2">
                  <a:lumMod val="75000"/>
                </a:schemeClr>
              </a:solidFill>
              <a:latin typeface="+mj-lt"/>
            </a:endParaRPr>
          </a:p>
          <a:p>
            <a:pPr marL="742950" lvl="1" indent="-285750" defTabSz="914400">
              <a:lnSpc>
                <a:spcPct val="90000"/>
              </a:lnSpc>
              <a:spcBef>
                <a:spcPct val="20000"/>
              </a:spcBef>
              <a:buFont typeface="Courier New" pitchFamily="49" charset="0"/>
              <a:buChar char="o"/>
            </a:pPr>
            <a:r>
              <a:rPr lang="en-US" sz="1600" dirty="0">
                <a:solidFill>
                  <a:srgbClr val="000000"/>
                </a:solidFill>
                <a:latin typeface="+mj-lt"/>
              </a:rPr>
              <a:t>module load anaconda</a:t>
            </a:r>
          </a:p>
          <a:p>
            <a:pPr marL="742950" lvl="1" indent="-285750" defTabSz="914400">
              <a:lnSpc>
                <a:spcPct val="90000"/>
              </a:lnSpc>
              <a:spcBef>
                <a:spcPct val="20000"/>
              </a:spcBef>
              <a:buFont typeface="Courier New" pitchFamily="49" charset="0"/>
              <a:buChar char="o"/>
            </a:pPr>
            <a:r>
              <a:rPr lang="en-US" sz="1600" dirty="0">
                <a:solidFill>
                  <a:srgbClr val="000000"/>
                </a:solidFill>
                <a:latin typeface="+mj-lt"/>
              </a:rPr>
              <a:t>spark-submit --</a:t>
            </a:r>
            <a:r>
              <a:rPr lang="en-US" sz="1600" dirty="0" err="1">
                <a:solidFill>
                  <a:srgbClr val="000000"/>
                </a:solidFill>
                <a:latin typeface="+mj-lt"/>
              </a:rPr>
              <a:t>num</a:t>
            </a:r>
            <a:r>
              <a:rPr lang="en-US" sz="1600" dirty="0">
                <a:solidFill>
                  <a:srgbClr val="000000"/>
                </a:solidFill>
                <a:latin typeface="+mj-lt"/>
              </a:rPr>
              <a:t>-executors 18 --executor-cores 2 --executor-memory 4g spark_taxiQuery.py 2013-01-01 2013-02-01 40.479636 40.930724 -74.402322 -73.630027 0.005 0.005</a:t>
            </a:r>
          </a:p>
          <a:p>
            <a:endParaRPr lang="en-US" sz="2800" dirty="0" smtClean="0">
              <a:solidFill>
                <a:schemeClr val="accent1"/>
              </a:solidFill>
              <a:latin typeface="Charter Black"/>
              <a:cs typeface="Charter Black"/>
            </a:endParaRPr>
          </a:p>
        </p:txBody>
      </p:sp>
    </p:spTree>
    <p:extLst>
      <p:ext uri="{BB962C8B-B14F-4D97-AF65-F5344CB8AC3E}">
        <p14:creationId xmlns:p14="http://schemas.microsoft.com/office/powerpoint/2010/main" val="1239081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38200"/>
            <a:ext cx="8382000" cy="760412"/>
          </a:xfrm>
        </p:spPr>
        <p:txBody>
          <a:bodyPr>
            <a:normAutofit fontScale="90000"/>
          </a:bodyPr>
          <a:lstStyle/>
          <a:p>
            <a:r>
              <a:rPr lang="en-US" b="1" dirty="0" smtClean="0"/>
              <a:t>Spark hands-on 2!</a:t>
            </a:r>
            <a:endParaRPr lang="en-US" dirty="0">
              <a:solidFill>
                <a:schemeClr val="tx2"/>
              </a:solidFill>
            </a:endParaRPr>
          </a:p>
        </p:txBody>
      </p:sp>
      <p:sp>
        <p:nvSpPr>
          <p:cNvPr id="3" name="Text Placeholder 2"/>
          <p:cNvSpPr>
            <a:spLocks noGrp="1"/>
          </p:cNvSpPr>
          <p:nvPr>
            <p:ph type="body" sz="quarter" idx="10"/>
          </p:nvPr>
        </p:nvSpPr>
        <p:spPr>
          <a:xfrm>
            <a:off x="381000" y="1905000"/>
            <a:ext cx="8382000" cy="4447162"/>
          </a:xfrm>
        </p:spPr>
        <p:txBody>
          <a:bodyPr>
            <a:normAutofit/>
          </a:bodyPr>
          <a:lstStyle/>
          <a:p>
            <a:r>
              <a:rPr lang="en-US" dirty="0" smtClean="0"/>
              <a:t>Repeatable space-time query in Spark</a:t>
            </a:r>
          </a:p>
          <a:p>
            <a:pPr marL="342900" lvl="2" indent="-342900"/>
            <a:r>
              <a:rPr lang="en-US" sz="2400" dirty="0">
                <a:solidFill>
                  <a:schemeClr val="tx2">
                    <a:lumMod val="75000"/>
                  </a:schemeClr>
                </a:solidFill>
              </a:rPr>
              <a:t>Locate the Spark script</a:t>
            </a:r>
          </a:p>
          <a:p>
            <a:pPr lvl="1"/>
            <a:r>
              <a:rPr lang="en-US" dirty="0"/>
              <a:t>cd ~/</a:t>
            </a:r>
            <a:r>
              <a:rPr lang="en-US" dirty="0" err="1"/>
              <a:t>your_name</a:t>
            </a:r>
            <a:r>
              <a:rPr lang="en-US" dirty="0"/>
              <a:t>/spark/code/python</a:t>
            </a:r>
          </a:p>
          <a:p>
            <a:pPr marL="342900" lvl="2" indent="-342900"/>
            <a:r>
              <a:rPr lang="en-US" sz="2400" dirty="0">
                <a:solidFill>
                  <a:schemeClr val="tx2">
                    <a:lumMod val="75000"/>
                  </a:schemeClr>
                </a:solidFill>
              </a:rPr>
              <a:t>Edit the script to locate the taxi data</a:t>
            </a:r>
          </a:p>
          <a:p>
            <a:pPr lvl="1"/>
            <a:r>
              <a:rPr lang="en-US" sz="2000" dirty="0"/>
              <a:t>vim spark_taxiQuery_interactive.py</a:t>
            </a:r>
          </a:p>
          <a:p>
            <a:pPr lvl="1"/>
            <a:r>
              <a:rPr lang="en-US" sz="2000" dirty="0"/>
              <a:t>show line number. </a:t>
            </a:r>
            <a:r>
              <a:rPr lang="en-US" sz="2000" b="1" dirty="0"/>
              <a:t>:set </a:t>
            </a:r>
            <a:r>
              <a:rPr lang="en-US" sz="2000" b="1" dirty="0" smtClean="0"/>
              <a:t>nu</a:t>
            </a:r>
          </a:p>
          <a:p>
            <a:pPr lvl="1"/>
            <a:r>
              <a:rPr lang="en-US" sz="2000" b="1" dirty="0" smtClean="0"/>
              <a:t>Pay attention </a:t>
            </a:r>
            <a:r>
              <a:rPr lang="en-US" sz="2000" dirty="0" smtClean="0"/>
              <a:t>to</a:t>
            </a:r>
            <a:r>
              <a:rPr lang="en-US" sz="2000" b="1" dirty="0" smtClean="0"/>
              <a:t> line 8 </a:t>
            </a:r>
            <a:r>
              <a:rPr lang="en-US" sz="2000" dirty="0" smtClean="0"/>
              <a:t>(the port number)</a:t>
            </a:r>
            <a:r>
              <a:rPr lang="en-US" sz="2000" b="1" dirty="0" smtClean="0"/>
              <a:t>,</a:t>
            </a:r>
            <a:endParaRPr lang="en-US" sz="2000" b="1" dirty="0"/>
          </a:p>
          <a:p>
            <a:pPr lvl="1"/>
            <a:r>
              <a:rPr lang="en-US" sz="2000" dirty="0"/>
              <a:t>go to line 101, </a:t>
            </a:r>
            <a:r>
              <a:rPr lang="en-US" sz="2000" dirty="0" smtClean="0"/>
              <a:t>change to:</a:t>
            </a:r>
            <a:endParaRPr lang="en-US" sz="2000" dirty="0"/>
          </a:p>
          <a:p>
            <a:pPr marL="457200" lvl="1" indent="0">
              <a:buNone/>
            </a:pPr>
            <a:r>
              <a:rPr lang="en-US" sz="2000" dirty="0"/>
              <a:t>	</a:t>
            </a:r>
            <a:r>
              <a:rPr lang="en-US" sz="2000" dirty="0" err="1" smtClean="0"/>
              <a:t>result.saveAsTextFile</a:t>
            </a:r>
            <a:r>
              <a:rPr lang="en-US" sz="2000" dirty="0"/>
              <a:t>('</a:t>
            </a:r>
            <a:r>
              <a:rPr lang="en-US" sz="2000" dirty="0" err="1"/>
              <a:t>hdfs</a:t>
            </a:r>
            <a:r>
              <a:rPr lang="en-US" sz="2000" dirty="0"/>
              <a:t>://</a:t>
            </a:r>
            <a:r>
              <a:rPr lang="en-US" sz="2000" dirty="0" smtClean="0"/>
              <a:t>cg-	hm11.ncsa.illinois.edu/</a:t>
            </a:r>
            <a:r>
              <a:rPr lang="en-US" sz="2000" dirty="0" smtClean="0">
                <a:solidFill>
                  <a:srgbClr val="C00000"/>
                </a:solidFill>
              </a:rPr>
              <a:t>user/</a:t>
            </a:r>
            <a:r>
              <a:rPr lang="en-US" sz="2000" dirty="0" err="1" smtClean="0">
                <a:solidFill>
                  <a:srgbClr val="C00000"/>
                </a:solidFill>
              </a:rPr>
              <a:t>cgtrnXX</a:t>
            </a:r>
            <a:r>
              <a:rPr lang="en-US" sz="2000" dirty="0" smtClean="0">
                <a:solidFill>
                  <a:srgbClr val="C00000"/>
                </a:solidFill>
              </a:rPr>
              <a:t>/</a:t>
            </a:r>
            <a:r>
              <a:rPr lang="en-US" sz="2000" dirty="0" err="1" smtClean="0">
                <a:solidFill>
                  <a:srgbClr val="C00000"/>
                </a:solidFill>
              </a:rPr>
              <a:t>your_name</a:t>
            </a:r>
            <a:r>
              <a:rPr lang="en-US" sz="2000" dirty="0" smtClean="0">
                <a:solidFill>
                  <a:srgbClr val="C00000"/>
                </a:solidFill>
              </a:rPr>
              <a:t>/</a:t>
            </a:r>
            <a:r>
              <a:rPr lang="en-US" sz="2000" dirty="0" smtClean="0"/>
              <a:t>taxi_raster</a:t>
            </a:r>
            <a:r>
              <a:rPr lang="en-US" sz="2000" dirty="0"/>
              <a:t>_%s.txt' %</a:t>
            </a:r>
            <a:r>
              <a:rPr lang="en-US" sz="2000" dirty="0" err="1"/>
              <a:t>str</a:t>
            </a:r>
            <a:r>
              <a:rPr lang="en-US" sz="2000" dirty="0"/>
              <a:t>(</a:t>
            </a:r>
            <a:r>
              <a:rPr lang="en-US" sz="2000" dirty="0" err="1"/>
              <a:t>time.time</a:t>
            </a:r>
            <a:r>
              <a:rPr lang="en-US" sz="2000" dirty="0" smtClean="0"/>
              <a:t>()))</a:t>
            </a:r>
          </a:p>
          <a:p>
            <a:pPr lvl="1"/>
            <a:r>
              <a:rPr lang="en-US" sz="2000" dirty="0" smtClean="0"/>
              <a:t>save </a:t>
            </a:r>
            <a:r>
              <a:rPr lang="en-US" sz="2000" dirty="0"/>
              <a:t>and quit. </a:t>
            </a:r>
            <a:r>
              <a:rPr lang="en-US" sz="2000" b="1" dirty="0"/>
              <a:t>:</a:t>
            </a:r>
            <a:r>
              <a:rPr lang="en-US" sz="2000" b="1" dirty="0" err="1" smtClean="0"/>
              <a:t>wq</a:t>
            </a:r>
            <a:endParaRPr lang="en-US" sz="2000" dirty="0" smtClean="0"/>
          </a:p>
          <a:p>
            <a:pPr marL="457200" lvl="1" indent="0">
              <a:buNone/>
            </a:pPr>
            <a:endParaRPr lang="en-US" dirty="0" smtClean="0"/>
          </a:p>
          <a:p>
            <a:endParaRPr lang="en-US" dirty="0" smtClean="0"/>
          </a:p>
        </p:txBody>
      </p:sp>
    </p:spTree>
    <p:extLst>
      <p:ext uri="{BB962C8B-B14F-4D97-AF65-F5344CB8AC3E}">
        <p14:creationId xmlns:p14="http://schemas.microsoft.com/office/powerpoint/2010/main" val="30242367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38200"/>
            <a:ext cx="8382000" cy="1163395"/>
          </a:xfrm>
        </p:spPr>
        <p:txBody>
          <a:bodyPr>
            <a:normAutofit/>
          </a:bodyPr>
          <a:lstStyle/>
          <a:p>
            <a:r>
              <a:rPr lang="en-US" dirty="0" smtClean="0"/>
              <a:t>Run the code</a:t>
            </a:r>
            <a:endParaRPr lang="en-US" dirty="0">
              <a:solidFill>
                <a:schemeClr val="tx2"/>
              </a:solidFill>
            </a:endParaRPr>
          </a:p>
        </p:txBody>
      </p:sp>
      <p:sp>
        <p:nvSpPr>
          <p:cNvPr id="5" name="TextBox 4"/>
          <p:cNvSpPr txBox="1"/>
          <p:nvPr/>
        </p:nvSpPr>
        <p:spPr>
          <a:xfrm>
            <a:off x="457200" y="2001595"/>
            <a:ext cx="8229600" cy="4662815"/>
          </a:xfrm>
          <a:prstGeom prst="rect">
            <a:avLst/>
          </a:prstGeom>
          <a:noFill/>
        </p:spPr>
        <p:txBody>
          <a:bodyPr wrap="square" rtlCol="0">
            <a:spAutoFit/>
          </a:bodyPr>
          <a:lstStyle/>
          <a:p>
            <a:pPr marL="342900" lvl="2" indent="-342900" defTabSz="914400">
              <a:lnSpc>
                <a:spcPct val="90000"/>
              </a:lnSpc>
              <a:spcBef>
                <a:spcPct val="20000"/>
              </a:spcBef>
              <a:buFont typeface="Arial" pitchFamily="34" charset="0"/>
              <a:buChar char="•"/>
            </a:pPr>
            <a:r>
              <a:rPr lang="en-US" sz="2400" dirty="0">
                <a:solidFill>
                  <a:schemeClr val="tx2">
                    <a:lumMod val="75000"/>
                  </a:schemeClr>
                </a:solidFill>
                <a:latin typeface="+mj-lt"/>
              </a:rPr>
              <a:t>You will need to have two consoles </a:t>
            </a:r>
            <a:r>
              <a:rPr lang="en-US" sz="2400" dirty="0" smtClean="0">
                <a:solidFill>
                  <a:schemeClr val="tx2">
                    <a:lumMod val="75000"/>
                  </a:schemeClr>
                </a:solidFill>
                <a:latin typeface="+mj-lt"/>
              </a:rPr>
              <a:t>(open a </a:t>
            </a:r>
            <a:r>
              <a:rPr lang="en-US" sz="2400" dirty="0">
                <a:solidFill>
                  <a:schemeClr val="tx2">
                    <a:lumMod val="75000"/>
                  </a:schemeClr>
                </a:solidFill>
                <a:latin typeface="+mj-lt"/>
              </a:rPr>
              <a:t>new tab in MobaXterm)</a:t>
            </a:r>
          </a:p>
          <a:p>
            <a:pPr lvl="1"/>
            <a:r>
              <a:rPr lang="en-US" dirty="0"/>
              <a:t>login to cg-hm18 at the same time</a:t>
            </a:r>
          </a:p>
          <a:p>
            <a:pPr lvl="1"/>
            <a:r>
              <a:rPr lang="en-US" dirty="0" err="1"/>
              <a:t>ssh</a:t>
            </a:r>
            <a:r>
              <a:rPr lang="en-US" dirty="0"/>
              <a:t> </a:t>
            </a:r>
            <a:r>
              <a:rPr lang="en-US" dirty="0">
                <a:hlinkClick r:id="rId3"/>
              </a:rPr>
              <a:t>cgtrnxx@roger-login.ncsa.Illinois.edu</a:t>
            </a:r>
            <a:endParaRPr lang="en-US" dirty="0"/>
          </a:p>
          <a:p>
            <a:pPr lvl="1"/>
            <a:r>
              <a:rPr lang="en-US" dirty="0" err="1"/>
              <a:t>ssh</a:t>
            </a:r>
            <a:r>
              <a:rPr lang="en-US" dirty="0"/>
              <a:t> </a:t>
            </a:r>
            <a:r>
              <a:rPr lang="en-US" dirty="0" smtClean="0"/>
              <a:t>cg-hm18</a:t>
            </a:r>
            <a:endParaRPr lang="en-US" sz="2400" dirty="0" smtClean="0">
              <a:solidFill>
                <a:schemeClr val="tx2">
                  <a:lumMod val="75000"/>
                </a:schemeClr>
              </a:solidFill>
              <a:latin typeface="+mj-lt"/>
            </a:endParaRPr>
          </a:p>
          <a:p>
            <a:pPr marL="342900" lvl="2" indent="-342900" defTabSz="914400">
              <a:lnSpc>
                <a:spcPct val="90000"/>
              </a:lnSpc>
              <a:spcBef>
                <a:spcPct val="20000"/>
              </a:spcBef>
              <a:buFont typeface="Arial" pitchFamily="34" charset="0"/>
              <a:buChar char="•"/>
            </a:pPr>
            <a:r>
              <a:rPr lang="en-US" sz="2400" dirty="0" smtClean="0">
                <a:solidFill>
                  <a:schemeClr val="tx2">
                    <a:lumMod val="75000"/>
                  </a:schemeClr>
                </a:solidFill>
                <a:latin typeface="+mj-lt"/>
              </a:rPr>
              <a:t>In </a:t>
            </a:r>
            <a:r>
              <a:rPr lang="en-US" sz="2400" dirty="0">
                <a:solidFill>
                  <a:schemeClr val="tx2">
                    <a:lumMod val="75000"/>
                  </a:schemeClr>
                </a:solidFill>
                <a:latin typeface="+mj-lt"/>
              </a:rPr>
              <a:t>one of the consoles, run:</a:t>
            </a:r>
          </a:p>
          <a:p>
            <a:pPr lvl="1"/>
            <a:r>
              <a:rPr lang="en-US" sz="1700" dirty="0" err="1"/>
              <a:t>pyspark</a:t>
            </a:r>
            <a:r>
              <a:rPr lang="en-US" sz="1700" dirty="0"/>
              <a:t> spark_taxiQuery_interactive.py </a:t>
            </a:r>
            <a:r>
              <a:rPr lang="pt-BR" sz="1700" dirty="0"/>
              <a:t>--num-executors 18 --executor-cores 2 --executor-memory 4g</a:t>
            </a:r>
          </a:p>
          <a:p>
            <a:pPr marL="342900" lvl="2" indent="-342900" defTabSz="914400">
              <a:lnSpc>
                <a:spcPct val="90000"/>
              </a:lnSpc>
              <a:spcBef>
                <a:spcPct val="20000"/>
              </a:spcBef>
              <a:buFont typeface="Arial" pitchFamily="34" charset="0"/>
              <a:buChar char="•"/>
            </a:pPr>
            <a:r>
              <a:rPr lang="en-US" sz="2400" dirty="0">
                <a:solidFill>
                  <a:schemeClr val="tx2">
                    <a:lumMod val="75000"/>
                  </a:schemeClr>
                </a:solidFill>
                <a:latin typeface="+mj-lt"/>
              </a:rPr>
              <a:t>In the other console, run:</a:t>
            </a:r>
          </a:p>
          <a:p>
            <a:pPr marL="742950" lvl="2" indent="-342900"/>
            <a:r>
              <a:rPr lang="en-US" sz="1700" dirty="0" err="1"/>
              <a:t>nc</a:t>
            </a:r>
            <a:r>
              <a:rPr lang="en-US" sz="1700" dirty="0"/>
              <a:t> localhost 7748 (this is the port number)</a:t>
            </a:r>
          </a:p>
          <a:p>
            <a:pPr marL="742950" lvl="2" indent="-342900"/>
            <a:r>
              <a:rPr lang="en-US" sz="1700" dirty="0"/>
              <a:t>2013-01-01 2013-02-01 40.479636 40.930724 -74.402322 -73.630027 0.005 0.005</a:t>
            </a:r>
          </a:p>
          <a:p>
            <a:pPr marL="742950" lvl="2" indent="-342900"/>
            <a:r>
              <a:rPr lang="en-US" sz="1700" dirty="0"/>
              <a:t>change to different dates (in January) and run (or different latitude and longitude)</a:t>
            </a:r>
          </a:p>
          <a:p>
            <a:endParaRPr lang="en-US" sz="2800" dirty="0" smtClean="0">
              <a:solidFill>
                <a:schemeClr val="accent1"/>
              </a:solidFill>
              <a:latin typeface="Charter Black"/>
              <a:cs typeface="Charter Black"/>
            </a:endParaRPr>
          </a:p>
        </p:txBody>
      </p:sp>
    </p:spTree>
    <p:extLst>
      <p:ext uri="{BB962C8B-B14F-4D97-AF65-F5344CB8AC3E}">
        <p14:creationId xmlns:p14="http://schemas.microsoft.com/office/powerpoint/2010/main" val="2189425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38200"/>
            <a:ext cx="8382000" cy="760412"/>
          </a:xfrm>
        </p:spPr>
        <p:txBody>
          <a:bodyPr>
            <a:normAutofit fontScale="90000"/>
          </a:bodyPr>
          <a:lstStyle/>
          <a:p>
            <a:r>
              <a:rPr lang="en-US" b="1" dirty="0" smtClean="0"/>
              <a:t>Review the code for details</a:t>
            </a:r>
            <a:endParaRPr lang="en-US" dirty="0">
              <a:solidFill>
                <a:schemeClr val="tx2"/>
              </a:solidFill>
            </a:endParaRPr>
          </a:p>
        </p:txBody>
      </p:sp>
      <p:sp>
        <p:nvSpPr>
          <p:cNvPr id="3" name="Text Placeholder 2"/>
          <p:cNvSpPr>
            <a:spLocks noGrp="1"/>
          </p:cNvSpPr>
          <p:nvPr>
            <p:ph type="body" sz="quarter" idx="10"/>
          </p:nvPr>
        </p:nvSpPr>
        <p:spPr>
          <a:xfrm>
            <a:off x="381000" y="1905000"/>
            <a:ext cx="8382000" cy="3502497"/>
          </a:xfrm>
        </p:spPr>
        <p:txBody>
          <a:bodyPr>
            <a:normAutofit/>
          </a:bodyPr>
          <a:lstStyle/>
          <a:p>
            <a:r>
              <a:rPr lang="en-US" sz="1800" dirty="0">
                <a:solidFill>
                  <a:srgbClr val="000000"/>
                </a:solidFill>
              </a:rPr>
              <a:t>Examine the </a:t>
            </a:r>
            <a:r>
              <a:rPr lang="en-US" sz="1800" dirty="0" smtClean="0">
                <a:solidFill>
                  <a:srgbClr val="000000"/>
                </a:solidFill>
              </a:rPr>
              <a:t>Hadoop </a:t>
            </a:r>
            <a:r>
              <a:rPr lang="en-US" sz="1800" dirty="0">
                <a:solidFill>
                  <a:srgbClr val="000000"/>
                </a:solidFill>
              </a:rPr>
              <a:t>code</a:t>
            </a:r>
            <a:r>
              <a:rPr lang="en-US" sz="1800" dirty="0" smtClean="0">
                <a:solidFill>
                  <a:srgbClr val="000000"/>
                </a:solidFill>
              </a:rPr>
              <a:t>:</a:t>
            </a:r>
          </a:p>
          <a:p>
            <a:pPr marL="800100" lvl="3" indent="-342900"/>
            <a:r>
              <a:rPr lang="en-US" sz="2000" dirty="0"/>
              <a:t>cd ~/</a:t>
            </a:r>
            <a:r>
              <a:rPr lang="en-US" sz="2000" b="1" dirty="0"/>
              <a:t>your_name</a:t>
            </a:r>
            <a:r>
              <a:rPr lang="en-US" sz="2000" dirty="0"/>
              <a:t>/spark/</a:t>
            </a:r>
            <a:r>
              <a:rPr lang="en-US" sz="2000" dirty="0" err="1"/>
              <a:t>NY_Taxi_Raster</a:t>
            </a:r>
            <a:endParaRPr lang="en-US" sz="2000" dirty="0"/>
          </a:p>
          <a:p>
            <a:pPr lvl="1"/>
            <a:r>
              <a:rPr lang="en-US" sz="2000" dirty="0"/>
              <a:t>code in </a:t>
            </a:r>
            <a:r>
              <a:rPr lang="en-US" sz="2000" dirty="0" err="1"/>
              <a:t>src</a:t>
            </a:r>
            <a:r>
              <a:rPr lang="en-US" sz="2000" dirty="0"/>
              <a:t>/mapper </a:t>
            </a:r>
            <a:r>
              <a:rPr lang="en-US" sz="2000" dirty="0" err="1"/>
              <a:t>src</a:t>
            </a:r>
            <a:r>
              <a:rPr lang="en-US" sz="2000" dirty="0"/>
              <a:t>/reducer </a:t>
            </a:r>
            <a:r>
              <a:rPr lang="en-US" sz="2000" dirty="0" err="1"/>
              <a:t>src</a:t>
            </a:r>
            <a:r>
              <a:rPr lang="en-US" sz="2000" dirty="0"/>
              <a:t>/</a:t>
            </a:r>
            <a:r>
              <a:rPr lang="en-US" sz="2000" dirty="0" err="1"/>
              <a:t>runhadoop</a:t>
            </a:r>
            <a:endParaRPr lang="en-US" sz="2000" dirty="0"/>
          </a:p>
          <a:p>
            <a:pPr lvl="1"/>
            <a:r>
              <a:rPr lang="en-US" sz="2000" dirty="0"/>
              <a:t>use vim to view the code</a:t>
            </a:r>
          </a:p>
          <a:p>
            <a:r>
              <a:rPr lang="en-US" sz="1800" dirty="0" smtClean="0">
                <a:solidFill>
                  <a:srgbClr val="000000"/>
                </a:solidFill>
              </a:rPr>
              <a:t>Examine the Spark code:</a:t>
            </a:r>
          </a:p>
          <a:p>
            <a:pPr lvl="1"/>
            <a:r>
              <a:rPr lang="en-US" sz="2000" dirty="0" smtClean="0"/>
              <a:t>cd </a:t>
            </a:r>
            <a:r>
              <a:rPr lang="en-US" sz="2000" dirty="0" err="1"/>
              <a:t>cd</a:t>
            </a:r>
            <a:r>
              <a:rPr lang="en-US" sz="2000" dirty="0"/>
              <a:t> ~/</a:t>
            </a:r>
            <a:r>
              <a:rPr lang="en-US" sz="2000" dirty="0" smtClean="0"/>
              <a:t>your_name/spark/code/python</a:t>
            </a:r>
            <a:endParaRPr lang="en-US" sz="2000" dirty="0"/>
          </a:p>
          <a:p>
            <a:pPr lvl="1"/>
            <a:r>
              <a:rPr lang="en-US" sz="2000" dirty="0"/>
              <a:t>vim spark_taxiQuery.py</a:t>
            </a:r>
          </a:p>
          <a:p>
            <a:pPr lvl="1"/>
            <a:r>
              <a:rPr lang="en-US" sz="2000" dirty="0"/>
              <a:t>vim spark_taxiQuery_interactive.py </a:t>
            </a:r>
          </a:p>
          <a:p>
            <a:endParaRPr lang="en-US" dirty="0" smtClean="0"/>
          </a:p>
        </p:txBody>
      </p:sp>
    </p:spTree>
    <p:extLst>
      <p:ext uri="{BB962C8B-B14F-4D97-AF65-F5344CB8AC3E}">
        <p14:creationId xmlns:p14="http://schemas.microsoft.com/office/powerpoint/2010/main" val="1592351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3345"/>
            <a:ext cx="8228013" cy="904227"/>
          </a:xfrm>
        </p:spPr>
        <p:txBody>
          <a:bodyPr/>
          <a:lstStyle/>
          <a:p>
            <a:pPr>
              <a:defRPr/>
            </a:pPr>
            <a:r>
              <a:rPr lang="en-US" altLang="en-US" sz="3200" b="1" dirty="0">
                <a:solidFill>
                  <a:srgbClr val="000000"/>
                </a:solidFill>
              </a:rPr>
              <a:t>Visualizing Twitter user movements </a:t>
            </a:r>
          </a:p>
        </p:txBody>
      </p:sp>
      <p:sp>
        <p:nvSpPr>
          <p:cNvPr id="19459" name="Slide Number Placeholder 3"/>
          <p:cNvSpPr>
            <a:spLocks noGrp="1"/>
          </p:cNvSpPr>
          <p:nvPr>
            <p:ph type="sldNum" sz="quarter" idx="12"/>
          </p:nvPr>
        </p:nvSpPr>
        <p:spPr>
          <a:xfrm>
            <a:off x="8764588" y="6297613"/>
            <a:ext cx="303212" cy="401637"/>
          </a:xfrm>
          <a:noFill/>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Franklin Gothic Book" panose="020B0503020102020204" pitchFamily="34" charset="0"/>
                <a:ea typeface="MS PGothic" panose="020B0600070205080204" pitchFamily="34" charset="-128"/>
              </a:defRPr>
            </a:lvl1pPr>
            <a:lvl2pPr>
              <a:spcBef>
                <a:spcPts val="4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134CB0"/>
                </a:solidFill>
                <a:latin typeface="Franklin Gothic Book" panose="020B0503020102020204" pitchFamily="34" charset="0"/>
                <a:ea typeface="MS PGothic" panose="020B0600070205080204" pitchFamily="34" charset="-128"/>
              </a:defRPr>
            </a:lvl2pPr>
            <a:lvl3pPr>
              <a:spcBef>
                <a:spcPts val="4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134CB0"/>
                </a:solidFill>
                <a:latin typeface="Franklin Gothic Book" panose="020B0503020102020204" pitchFamily="34" charset="0"/>
                <a:ea typeface="MS PGothic" panose="020B0600070205080204" pitchFamily="34" charset="-128"/>
              </a:defRPr>
            </a:lvl3pPr>
            <a:lvl4pPr>
              <a:spcBef>
                <a:spcPts val="4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134CB0"/>
                </a:solidFill>
                <a:latin typeface="Franklin Gothic Book" panose="020B0503020102020204" pitchFamily="34" charset="0"/>
                <a:ea typeface="MS PGothic" panose="020B0600070205080204" pitchFamily="34" charset="-128"/>
              </a:defRPr>
            </a:lvl4pPr>
            <a:lvl5pPr>
              <a:spcBef>
                <a:spcPts val="4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134CB0"/>
                </a:solidFill>
                <a:latin typeface="Franklin Gothic Book" panose="020B0503020102020204" pitchFamily="34" charset="0"/>
                <a:ea typeface="MS PGothic" panose="020B0600070205080204" pitchFamily="34" charset="-128"/>
              </a:defRPr>
            </a:lvl5pPr>
            <a:lvl6pPr marL="2514600" indent="-228600" defTabSz="457200" eaLnBrk="0" fontAlgn="base" hangingPunct="0">
              <a:spcBef>
                <a:spcPts val="4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134CB0"/>
                </a:solidFill>
                <a:latin typeface="Franklin Gothic Book" panose="020B0503020102020204" pitchFamily="34" charset="0"/>
                <a:ea typeface="MS PGothic" panose="020B0600070205080204" pitchFamily="34" charset="-128"/>
              </a:defRPr>
            </a:lvl6pPr>
            <a:lvl7pPr marL="2971800" indent="-228600" defTabSz="457200" eaLnBrk="0" fontAlgn="base" hangingPunct="0">
              <a:spcBef>
                <a:spcPts val="4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134CB0"/>
                </a:solidFill>
                <a:latin typeface="Franklin Gothic Book" panose="020B0503020102020204" pitchFamily="34" charset="0"/>
                <a:ea typeface="MS PGothic" panose="020B0600070205080204" pitchFamily="34" charset="-128"/>
              </a:defRPr>
            </a:lvl7pPr>
            <a:lvl8pPr marL="3429000" indent="-228600" defTabSz="457200" eaLnBrk="0" fontAlgn="base" hangingPunct="0">
              <a:spcBef>
                <a:spcPts val="4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134CB0"/>
                </a:solidFill>
                <a:latin typeface="Franklin Gothic Book" panose="020B0503020102020204" pitchFamily="34" charset="0"/>
                <a:ea typeface="MS PGothic" panose="020B0600070205080204" pitchFamily="34" charset="-128"/>
              </a:defRPr>
            </a:lvl8pPr>
            <a:lvl9pPr marL="3886200" indent="-228600" defTabSz="457200" eaLnBrk="0" fontAlgn="base" hangingPunct="0">
              <a:spcBef>
                <a:spcPts val="4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134CB0"/>
                </a:solidFill>
                <a:latin typeface="Franklin Gothic Book" panose="020B0503020102020204" pitchFamily="34" charset="0"/>
                <a:ea typeface="MS PGothic" panose="020B0600070205080204" pitchFamily="34" charset="-128"/>
              </a:defRPr>
            </a:lvl9pPr>
          </a:lstStyle>
          <a:p>
            <a:pPr>
              <a:spcBef>
                <a:spcPct val="0"/>
              </a:spcBef>
              <a:buClrTx/>
              <a:buFontTx/>
              <a:buNone/>
            </a:pPr>
            <a:fld id="{95387102-7D5C-43F6-8FAA-9E8369AE4D03}" type="slidenum">
              <a:rPr lang="en-US" altLang="en-US" sz="1200" smtClean="0">
                <a:solidFill>
                  <a:schemeClr val="tx1"/>
                </a:solidFill>
                <a:latin typeface="Century Gothic" panose="020B0502020202020204" pitchFamily="34" charset="0"/>
              </a:rPr>
              <a:pPr>
                <a:spcBef>
                  <a:spcPct val="0"/>
                </a:spcBef>
                <a:buClrTx/>
                <a:buFontTx/>
                <a:buNone/>
              </a:pPr>
              <a:t>45</a:t>
            </a:fld>
            <a:endParaRPr lang="en-US" altLang="en-US" sz="1200" smtClean="0">
              <a:solidFill>
                <a:schemeClr val="tx1"/>
              </a:solidFill>
              <a:latin typeface="Century Gothic" panose="020B0502020202020204" pitchFamily="34" charset="0"/>
            </a:endParaRPr>
          </a:p>
        </p:txBody>
      </p:sp>
      <p:sp>
        <p:nvSpPr>
          <p:cNvPr id="19460" name="Rectangle 8"/>
          <p:cNvSpPr>
            <a:spLocks noChangeArrowheads="1"/>
          </p:cNvSpPr>
          <p:nvPr/>
        </p:nvSpPr>
        <p:spPr bwMode="auto">
          <a:xfrm>
            <a:off x="5303838" y="17240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ts val="600"/>
              </a:spcBef>
              <a:buClr>
                <a:srgbClr val="000000"/>
              </a:buClr>
              <a:buSzPct val="100000"/>
              <a:buFont typeface="Times New Roman" panose="02020603050405020304" pitchFamily="18" charset="0"/>
              <a:defRPr sz="2400">
                <a:solidFill>
                  <a:srgbClr val="000000"/>
                </a:solidFill>
                <a:latin typeface="Franklin Gothic Book" panose="020B0503020102020204" pitchFamily="34" charset="0"/>
                <a:ea typeface="MS PGothic" panose="020B0600070205080204" pitchFamily="34" charset="-128"/>
              </a:defRPr>
            </a:lvl1pPr>
            <a:lvl2pPr>
              <a:spcBef>
                <a:spcPts val="400"/>
              </a:spcBef>
              <a:buClr>
                <a:srgbClr val="000000"/>
              </a:buClr>
              <a:buSzPct val="100000"/>
              <a:buFont typeface="Times New Roman" panose="02020603050405020304" pitchFamily="18" charset="0"/>
              <a:defRPr sz="1600">
                <a:solidFill>
                  <a:srgbClr val="134CB0"/>
                </a:solidFill>
                <a:latin typeface="Franklin Gothic Book" panose="020B0503020102020204" pitchFamily="34" charset="0"/>
                <a:ea typeface="MS PGothic" panose="020B0600070205080204" pitchFamily="34" charset="-128"/>
              </a:defRPr>
            </a:lvl2pPr>
            <a:lvl3pPr>
              <a:spcBef>
                <a:spcPts val="400"/>
              </a:spcBef>
              <a:buClr>
                <a:srgbClr val="000000"/>
              </a:buClr>
              <a:buSzPct val="100000"/>
              <a:buFont typeface="Times New Roman" panose="02020603050405020304" pitchFamily="18" charset="0"/>
              <a:defRPr sz="1600">
                <a:solidFill>
                  <a:srgbClr val="134CB0"/>
                </a:solidFill>
                <a:latin typeface="Franklin Gothic Book" panose="020B0503020102020204" pitchFamily="34" charset="0"/>
                <a:ea typeface="MS PGothic" panose="020B0600070205080204" pitchFamily="34" charset="-128"/>
              </a:defRPr>
            </a:lvl3pPr>
            <a:lvl4pPr>
              <a:spcBef>
                <a:spcPts val="400"/>
              </a:spcBef>
              <a:buClr>
                <a:srgbClr val="000000"/>
              </a:buClr>
              <a:buSzPct val="100000"/>
              <a:buFont typeface="Times New Roman" panose="02020603050405020304" pitchFamily="18" charset="0"/>
              <a:defRPr sz="1600">
                <a:solidFill>
                  <a:srgbClr val="134CB0"/>
                </a:solidFill>
                <a:latin typeface="Franklin Gothic Book" panose="020B0503020102020204" pitchFamily="34" charset="0"/>
                <a:ea typeface="MS PGothic" panose="020B0600070205080204" pitchFamily="34" charset="-128"/>
              </a:defRPr>
            </a:lvl4pPr>
            <a:lvl5pPr>
              <a:spcBef>
                <a:spcPts val="400"/>
              </a:spcBef>
              <a:buClr>
                <a:srgbClr val="000000"/>
              </a:buClr>
              <a:buSzPct val="100000"/>
              <a:buFont typeface="Times New Roman" panose="02020603050405020304" pitchFamily="18" charset="0"/>
              <a:defRPr sz="1600">
                <a:solidFill>
                  <a:srgbClr val="134CB0"/>
                </a:solidFill>
                <a:latin typeface="Franklin Gothic Book" panose="020B0503020102020204" pitchFamily="34" charset="0"/>
                <a:ea typeface="MS PGothic" panose="020B0600070205080204" pitchFamily="34" charset="-128"/>
              </a:defRPr>
            </a:lvl5pPr>
            <a:lvl6pPr marL="2514600" indent="-228600" defTabSz="457200" eaLnBrk="0" fontAlgn="base" hangingPunct="0">
              <a:spcBef>
                <a:spcPts val="400"/>
              </a:spcBef>
              <a:spcAft>
                <a:spcPct val="0"/>
              </a:spcAft>
              <a:buClr>
                <a:srgbClr val="000000"/>
              </a:buClr>
              <a:buSzPct val="100000"/>
              <a:buFont typeface="Times New Roman" panose="02020603050405020304" pitchFamily="18" charset="0"/>
              <a:defRPr sz="1600">
                <a:solidFill>
                  <a:srgbClr val="134CB0"/>
                </a:solidFill>
                <a:latin typeface="Franklin Gothic Book" panose="020B0503020102020204" pitchFamily="34" charset="0"/>
                <a:ea typeface="MS PGothic" panose="020B0600070205080204" pitchFamily="34" charset="-128"/>
              </a:defRPr>
            </a:lvl6pPr>
            <a:lvl7pPr marL="2971800" indent="-228600" defTabSz="457200" eaLnBrk="0" fontAlgn="base" hangingPunct="0">
              <a:spcBef>
                <a:spcPts val="400"/>
              </a:spcBef>
              <a:spcAft>
                <a:spcPct val="0"/>
              </a:spcAft>
              <a:buClr>
                <a:srgbClr val="000000"/>
              </a:buClr>
              <a:buSzPct val="100000"/>
              <a:buFont typeface="Times New Roman" panose="02020603050405020304" pitchFamily="18" charset="0"/>
              <a:defRPr sz="1600">
                <a:solidFill>
                  <a:srgbClr val="134CB0"/>
                </a:solidFill>
                <a:latin typeface="Franklin Gothic Book" panose="020B0503020102020204" pitchFamily="34" charset="0"/>
                <a:ea typeface="MS PGothic" panose="020B0600070205080204" pitchFamily="34" charset="-128"/>
              </a:defRPr>
            </a:lvl7pPr>
            <a:lvl8pPr marL="3429000" indent="-228600" defTabSz="457200" eaLnBrk="0" fontAlgn="base" hangingPunct="0">
              <a:spcBef>
                <a:spcPts val="400"/>
              </a:spcBef>
              <a:spcAft>
                <a:spcPct val="0"/>
              </a:spcAft>
              <a:buClr>
                <a:srgbClr val="000000"/>
              </a:buClr>
              <a:buSzPct val="100000"/>
              <a:buFont typeface="Times New Roman" panose="02020603050405020304" pitchFamily="18" charset="0"/>
              <a:defRPr sz="1600">
                <a:solidFill>
                  <a:srgbClr val="134CB0"/>
                </a:solidFill>
                <a:latin typeface="Franklin Gothic Book" panose="020B0503020102020204" pitchFamily="34" charset="0"/>
                <a:ea typeface="MS PGothic" panose="020B0600070205080204" pitchFamily="34" charset="-128"/>
              </a:defRPr>
            </a:lvl8pPr>
            <a:lvl9pPr marL="3886200" indent="-228600" defTabSz="457200" eaLnBrk="0" fontAlgn="base" hangingPunct="0">
              <a:spcBef>
                <a:spcPts val="400"/>
              </a:spcBef>
              <a:spcAft>
                <a:spcPct val="0"/>
              </a:spcAft>
              <a:buClr>
                <a:srgbClr val="000000"/>
              </a:buClr>
              <a:buSzPct val="100000"/>
              <a:buFont typeface="Times New Roman" panose="02020603050405020304" pitchFamily="18" charset="0"/>
              <a:defRPr sz="1600">
                <a:solidFill>
                  <a:srgbClr val="134CB0"/>
                </a:solidFill>
                <a:latin typeface="Franklin Gothic Book" panose="020B0503020102020204" pitchFamily="34" charset="0"/>
                <a:ea typeface="MS PGothic" panose="020B0600070205080204" pitchFamily="34" charset="-128"/>
              </a:defRPr>
            </a:lvl9pPr>
          </a:lstStyle>
          <a:p>
            <a:pPr>
              <a:spcBef>
                <a:spcPct val="0"/>
              </a:spcBef>
              <a:buClrTx/>
              <a:buSzTx/>
              <a:buFontTx/>
              <a:buNone/>
            </a:pPr>
            <a:endParaRPr lang="en-US" altLang="en-US" sz="1800">
              <a:solidFill>
                <a:schemeClr val="tx1"/>
              </a:solidFill>
              <a:latin typeface="Arial" panose="020B0604020202020204" pitchFamily="34" charset="0"/>
            </a:endParaRPr>
          </a:p>
        </p:txBody>
      </p:sp>
      <p:pic>
        <p:nvPicPr>
          <p:cNvPr id="7" name="Picture 5" descr="C:\Users\ygao29\AppData\Roaming\Tencent\Users\547365630\QQ\WinTemp\RichOle\V%UJK{ULCH~FQ(@C{5QZ9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56357">
            <a:off x="1268083" y="2786332"/>
            <a:ext cx="5905500" cy="3257550"/>
          </a:xfrm>
          <a:prstGeom prst="rect">
            <a:avLst/>
          </a:prstGeom>
          <a:noFill/>
          <a:scene3d>
            <a:camera prst="isometricOffAxis1Top"/>
            <a:lightRig rig="threePt" dir="t"/>
          </a:scene3d>
          <a:extLst>
            <a:ext uri="{909E8E84-426E-40DD-AFC4-6F175D3DCCD1}">
              <a14:hiddenFill xmlns:a14="http://schemas.microsoft.com/office/drawing/2010/main">
                <a:solidFill>
                  <a:srgbClr val="FFFFFF"/>
                </a:solidFill>
              </a14:hiddenFill>
            </a:ext>
          </a:extLst>
        </p:spPr>
      </p:pic>
      <p:pic>
        <p:nvPicPr>
          <p:cNvPr id="8" name="Picture 11" descr="C:\Users\ygao29\Desktop\aaaa\g1.p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377065">
            <a:off x="661212" y="2352656"/>
            <a:ext cx="7240011" cy="4124901"/>
          </a:xfrm>
          <a:prstGeom prst="rect">
            <a:avLst/>
          </a:prstGeom>
          <a:noFill/>
          <a:scene3d>
            <a:camera prst="isometricOffAxis1Top"/>
            <a:lightRig rig="threePt" dir="t"/>
          </a:scene3d>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457200" y="796925"/>
            <a:ext cx="8229600" cy="615950"/>
          </a:xfrm>
          <a:prstGeom prst="rect">
            <a:avLst/>
          </a:prstGeom>
        </p:spPr>
        <p:txBody>
          <a:bodyPr anchor="b"/>
          <a:lstStyle>
            <a:lvl1pPr algn="ctr" rtl="0" eaLnBrk="0" fontAlgn="base" hangingPunct="0">
              <a:lnSpc>
                <a:spcPts val="5800"/>
              </a:lnSpc>
              <a:spcBef>
                <a:spcPct val="0"/>
              </a:spcBef>
              <a:spcAft>
                <a:spcPct val="0"/>
              </a:spcAft>
              <a:defRPr sz="3600" kern="1200">
                <a:solidFill>
                  <a:srgbClr val="134CB0"/>
                </a:solidFill>
                <a:effectLst>
                  <a:outerShdw blurRad="63500" dist="38100" dir="5400000" algn="t" rotWithShape="0">
                    <a:prstClr val="black">
                      <a:alpha val="25000"/>
                    </a:prstClr>
                  </a:outerShdw>
                </a:effectLst>
                <a:latin typeface="+mn-lt"/>
                <a:ea typeface="MS PGothic" panose="020B0600070205080204" pitchFamily="34" charset="-128"/>
                <a:cs typeface="+mj-cs"/>
              </a:defRPr>
            </a:lvl1pPr>
            <a:lvl2pPr algn="ctr" rtl="0" eaLnBrk="0" fontAlgn="base" hangingPunct="0">
              <a:lnSpc>
                <a:spcPts val="5800"/>
              </a:lnSpc>
              <a:spcBef>
                <a:spcPct val="0"/>
              </a:spcBef>
              <a:spcAft>
                <a:spcPct val="0"/>
              </a:spcAft>
              <a:defRPr sz="3600">
                <a:solidFill>
                  <a:srgbClr val="134CB0"/>
                </a:solidFill>
                <a:latin typeface="Arial" panose="020B0604020202020204" pitchFamily="34" charset="0"/>
                <a:ea typeface="MS PGothic" panose="020B0600070205080204" pitchFamily="34" charset="-128"/>
              </a:defRPr>
            </a:lvl2pPr>
            <a:lvl3pPr algn="ctr" rtl="0" eaLnBrk="0" fontAlgn="base" hangingPunct="0">
              <a:lnSpc>
                <a:spcPts val="5800"/>
              </a:lnSpc>
              <a:spcBef>
                <a:spcPct val="0"/>
              </a:spcBef>
              <a:spcAft>
                <a:spcPct val="0"/>
              </a:spcAft>
              <a:defRPr sz="3600">
                <a:solidFill>
                  <a:srgbClr val="134CB0"/>
                </a:solidFill>
                <a:latin typeface="Arial" panose="020B0604020202020204" pitchFamily="34" charset="0"/>
                <a:ea typeface="MS PGothic" panose="020B0600070205080204" pitchFamily="34" charset="-128"/>
              </a:defRPr>
            </a:lvl3pPr>
            <a:lvl4pPr algn="ctr" rtl="0" eaLnBrk="0" fontAlgn="base" hangingPunct="0">
              <a:lnSpc>
                <a:spcPts val="5800"/>
              </a:lnSpc>
              <a:spcBef>
                <a:spcPct val="0"/>
              </a:spcBef>
              <a:spcAft>
                <a:spcPct val="0"/>
              </a:spcAft>
              <a:defRPr sz="3600">
                <a:solidFill>
                  <a:srgbClr val="134CB0"/>
                </a:solidFill>
                <a:latin typeface="Arial" panose="020B0604020202020204" pitchFamily="34" charset="0"/>
                <a:ea typeface="MS PGothic" panose="020B0600070205080204" pitchFamily="34" charset="-128"/>
              </a:defRPr>
            </a:lvl4pPr>
            <a:lvl5pPr algn="ctr" rtl="0" eaLnBrk="0" fontAlgn="base" hangingPunct="0">
              <a:lnSpc>
                <a:spcPts val="5800"/>
              </a:lnSpc>
              <a:spcBef>
                <a:spcPct val="0"/>
              </a:spcBef>
              <a:spcAft>
                <a:spcPct val="0"/>
              </a:spcAft>
              <a:defRPr sz="3600">
                <a:solidFill>
                  <a:srgbClr val="134CB0"/>
                </a:solidFill>
                <a:latin typeface="Arial" panose="020B0604020202020204" pitchFamily="34" charset="0"/>
                <a:ea typeface="MS PGothic" panose="020B0600070205080204" pitchFamily="34" charset="-128"/>
              </a:defRPr>
            </a:lvl5pPr>
            <a:lvl6pPr marL="457200" algn="ctr" rtl="0" fontAlgn="base">
              <a:lnSpc>
                <a:spcPts val="5800"/>
              </a:lnSpc>
              <a:spcBef>
                <a:spcPct val="0"/>
              </a:spcBef>
              <a:spcAft>
                <a:spcPct val="0"/>
              </a:spcAft>
              <a:defRPr sz="3600">
                <a:solidFill>
                  <a:srgbClr val="134CB0"/>
                </a:solidFill>
                <a:latin typeface="Arial" panose="020B0604020202020204" pitchFamily="34" charset="0"/>
                <a:ea typeface="MS PGothic" panose="020B0600070205080204" pitchFamily="34" charset="-128"/>
              </a:defRPr>
            </a:lvl6pPr>
            <a:lvl7pPr marL="914400" algn="ctr" rtl="0" fontAlgn="base">
              <a:lnSpc>
                <a:spcPts val="5800"/>
              </a:lnSpc>
              <a:spcBef>
                <a:spcPct val="0"/>
              </a:spcBef>
              <a:spcAft>
                <a:spcPct val="0"/>
              </a:spcAft>
              <a:defRPr sz="3600">
                <a:solidFill>
                  <a:srgbClr val="134CB0"/>
                </a:solidFill>
                <a:latin typeface="Arial" panose="020B0604020202020204" pitchFamily="34" charset="0"/>
                <a:ea typeface="MS PGothic" panose="020B0600070205080204" pitchFamily="34" charset="-128"/>
              </a:defRPr>
            </a:lvl7pPr>
            <a:lvl8pPr marL="1371600" algn="ctr" rtl="0" fontAlgn="base">
              <a:lnSpc>
                <a:spcPts val="5800"/>
              </a:lnSpc>
              <a:spcBef>
                <a:spcPct val="0"/>
              </a:spcBef>
              <a:spcAft>
                <a:spcPct val="0"/>
              </a:spcAft>
              <a:defRPr sz="3600">
                <a:solidFill>
                  <a:srgbClr val="134CB0"/>
                </a:solidFill>
                <a:latin typeface="Arial" panose="020B0604020202020204" pitchFamily="34" charset="0"/>
                <a:ea typeface="MS PGothic" panose="020B0600070205080204" pitchFamily="34" charset="-128"/>
              </a:defRPr>
            </a:lvl8pPr>
            <a:lvl9pPr marL="1828800" algn="ctr" rtl="0" fontAlgn="base">
              <a:lnSpc>
                <a:spcPts val="5800"/>
              </a:lnSpc>
              <a:spcBef>
                <a:spcPct val="0"/>
              </a:spcBef>
              <a:spcAft>
                <a:spcPct val="0"/>
              </a:spcAft>
              <a:defRPr sz="3600">
                <a:solidFill>
                  <a:srgbClr val="134CB0"/>
                </a:solidFill>
                <a:latin typeface="Arial" panose="020B0604020202020204" pitchFamily="34" charset="0"/>
                <a:ea typeface="MS PGothic" panose="020B0600070205080204" pitchFamily="34" charset="-128"/>
              </a:defRPr>
            </a:lvl9pPr>
          </a:lstStyle>
          <a:p>
            <a:pPr defTabSz="914400" eaLnBrk="1" hangingPunct="1">
              <a:defRPr/>
            </a:pPr>
            <a:endParaRPr lang="en-US" dirty="0" smtClean="0">
              <a:effectLst>
                <a:outerShdw blurRad="38100" dist="38100" dir="2700000" algn="tl">
                  <a:srgbClr val="C0C0C0"/>
                </a:outerShdw>
              </a:effectLst>
              <a:ea typeface="ＭＳ Ｐゴシック" pitchFamily="34" charset="-128"/>
            </a:endParaRPr>
          </a:p>
        </p:txBody>
      </p:sp>
      <p:sp>
        <p:nvSpPr>
          <p:cNvPr id="19464" name="Slide Number Placeholder 3"/>
          <p:cNvSpPr txBox="1">
            <a:spLocks/>
          </p:cNvSpPr>
          <p:nvPr/>
        </p:nvSpPr>
        <p:spPr bwMode="auto">
          <a:xfrm>
            <a:off x="8764588" y="6297613"/>
            <a:ext cx="30321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 rIns="45720" anchor="ctr"/>
          <a:lstStyle>
            <a:lvl1pPr>
              <a:spcBef>
                <a:spcPts val="600"/>
              </a:spcBef>
              <a:buClr>
                <a:srgbClr val="000000"/>
              </a:buClr>
              <a:buSzPct val="100000"/>
              <a:buFont typeface="Times New Roman" panose="02020603050405020304" pitchFamily="18" charset="0"/>
              <a:defRPr sz="2400">
                <a:solidFill>
                  <a:srgbClr val="000000"/>
                </a:solidFill>
                <a:latin typeface="Franklin Gothic Book" panose="020B0503020102020204" pitchFamily="34" charset="0"/>
                <a:ea typeface="MS PGothic" panose="020B0600070205080204" pitchFamily="34" charset="-128"/>
              </a:defRPr>
            </a:lvl1pPr>
            <a:lvl2pPr>
              <a:spcBef>
                <a:spcPts val="400"/>
              </a:spcBef>
              <a:buClr>
                <a:srgbClr val="000000"/>
              </a:buClr>
              <a:buSzPct val="100000"/>
              <a:buFont typeface="Times New Roman" panose="02020603050405020304" pitchFamily="18" charset="0"/>
              <a:defRPr sz="1600">
                <a:solidFill>
                  <a:srgbClr val="134CB0"/>
                </a:solidFill>
                <a:latin typeface="Franklin Gothic Book" panose="020B0503020102020204" pitchFamily="34" charset="0"/>
                <a:ea typeface="MS PGothic" panose="020B0600070205080204" pitchFamily="34" charset="-128"/>
              </a:defRPr>
            </a:lvl2pPr>
            <a:lvl3pPr>
              <a:spcBef>
                <a:spcPts val="400"/>
              </a:spcBef>
              <a:buClr>
                <a:srgbClr val="000000"/>
              </a:buClr>
              <a:buSzPct val="100000"/>
              <a:buFont typeface="Times New Roman" panose="02020603050405020304" pitchFamily="18" charset="0"/>
              <a:defRPr sz="1600">
                <a:solidFill>
                  <a:srgbClr val="134CB0"/>
                </a:solidFill>
                <a:latin typeface="Franklin Gothic Book" panose="020B0503020102020204" pitchFamily="34" charset="0"/>
                <a:ea typeface="MS PGothic" panose="020B0600070205080204" pitchFamily="34" charset="-128"/>
              </a:defRPr>
            </a:lvl3pPr>
            <a:lvl4pPr>
              <a:spcBef>
                <a:spcPts val="400"/>
              </a:spcBef>
              <a:buClr>
                <a:srgbClr val="000000"/>
              </a:buClr>
              <a:buSzPct val="100000"/>
              <a:buFont typeface="Times New Roman" panose="02020603050405020304" pitchFamily="18" charset="0"/>
              <a:defRPr sz="1600">
                <a:solidFill>
                  <a:srgbClr val="134CB0"/>
                </a:solidFill>
                <a:latin typeface="Franklin Gothic Book" panose="020B0503020102020204" pitchFamily="34" charset="0"/>
                <a:ea typeface="MS PGothic" panose="020B0600070205080204" pitchFamily="34" charset="-128"/>
              </a:defRPr>
            </a:lvl4pPr>
            <a:lvl5pPr>
              <a:spcBef>
                <a:spcPts val="400"/>
              </a:spcBef>
              <a:buClr>
                <a:srgbClr val="000000"/>
              </a:buClr>
              <a:buSzPct val="100000"/>
              <a:buFont typeface="Times New Roman" panose="02020603050405020304" pitchFamily="18" charset="0"/>
              <a:defRPr sz="1600">
                <a:solidFill>
                  <a:srgbClr val="134CB0"/>
                </a:solidFill>
                <a:latin typeface="Franklin Gothic Book" panose="020B0503020102020204" pitchFamily="34" charset="0"/>
                <a:ea typeface="MS PGothic" panose="020B0600070205080204" pitchFamily="34" charset="-128"/>
              </a:defRPr>
            </a:lvl5pPr>
            <a:lvl6pPr marL="2514600" indent="-228600" defTabSz="457200" eaLnBrk="0" fontAlgn="base" hangingPunct="0">
              <a:spcBef>
                <a:spcPts val="400"/>
              </a:spcBef>
              <a:spcAft>
                <a:spcPct val="0"/>
              </a:spcAft>
              <a:buClr>
                <a:srgbClr val="000000"/>
              </a:buClr>
              <a:buSzPct val="100000"/>
              <a:buFont typeface="Times New Roman" panose="02020603050405020304" pitchFamily="18" charset="0"/>
              <a:defRPr sz="1600">
                <a:solidFill>
                  <a:srgbClr val="134CB0"/>
                </a:solidFill>
                <a:latin typeface="Franklin Gothic Book" panose="020B0503020102020204" pitchFamily="34" charset="0"/>
                <a:ea typeface="MS PGothic" panose="020B0600070205080204" pitchFamily="34" charset="-128"/>
              </a:defRPr>
            </a:lvl6pPr>
            <a:lvl7pPr marL="2971800" indent="-228600" defTabSz="457200" eaLnBrk="0" fontAlgn="base" hangingPunct="0">
              <a:spcBef>
                <a:spcPts val="400"/>
              </a:spcBef>
              <a:spcAft>
                <a:spcPct val="0"/>
              </a:spcAft>
              <a:buClr>
                <a:srgbClr val="000000"/>
              </a:buClr>
              <a:buSzPct val="100000"/>
              <a:buFont typeface="Times New Roman" panose="02020603050405020304" pitchFamily="18" charset="0"/>
              <a:defRPr sz="1600">
                <a:solidFill>
                  <a:srgbClr val="134CB0"/>
                </a:solidFill>
                <a:latin typeface="Franklin Gothic Book" panose="020B0503020102020204" pitchFamily="34" charset="0"/>
                <a:ea typeface="MS PGothic" panose="020B0600070205080204" pitchFamily="34" charset="-128"/>
              </a:defRPr>
            </a:lvl7pPr>
            <a:lvl8pPr marL="3429000" indent="-228600" defTabSz="457200" eaLnBrk="0" fontAlgn="base" hangingPunct="0">
              <a:spcBef>
                <a:spcPts val="400"/>
              </a:spcBef>
              <a:spcAft>
                <a:spcPct val="0"/>
              </a:spcAft>
              <a:buClr>
                <a:srgbClr val="000000"/>
              </a:buClr>
              <a:buSzPct val="100000"/>
              <a:buFont typeface="Times New Roman" panose="02020603050405020304" pitchFamily="18" charset="0"/>
              <a:defRPr sz="1600">
                <a:solidFill>
                  <a:srgbClr val="134CB0"/>
                </a:solidFill>
                <a:latin typeface="Franklin Gothic Book" panose="020B0503020102020204" pitchFamily="34" charset="0"/>
                <a:ea typeface="MS PGothic" panose="020B0600070205080204" pitchFamily="34" charset="-128"/>
              </a:defRPr>
            </a:lvl8pPr>
            <a:lvl9pPr marL="3886200" indent="-228600" defTabSz="457200" eaLnBrk="0" fontAlgn="base" hangingPunct="0">
              <a:spcBef>
                <a:spcPts val="400"/>
              </a:spcBef>
              <a:spcAft>
                <a:spcPct val="0"/>
              </a:spcAft>
              <a:buClr>
                <a:srgbClr val="000000"/>
              </a:buClr>
              <a:buSzPct val="100000"/>
              <a:buFont typeface="Times New Roman" panose="02020603050405020304" pitchFamily="18" charset="0"/>
              <a:defRPr sz="1600">
                <a:solidFill>
                  <a:srgbClr val="134CB0"/>
                </a:solidFill>
                <a:latin typeface="Franklin Gothic Book" panose="020B0503020102020204" pitchFamily="34" charset="0"/>
                <a:ea typeface="MS PGothic" panose="020B0600070205080204" pitchFamily="34" charset="-128"/>
              </a:defRPr>
            </a:lvl9pPr>
          </a:lstStyle>
          <a:p>
            <a:pPr eaLnBrk="1" hangingPunct="1">
              <a:spcBef>
                <a:spcPct val="0"/>
              </a:spcBef>
              <a:buClrTx/>
              <a:buSzTx/>
              <a:buFontTx/>
              <a:buNone/>
            </a:pPr>
            <a:fld id="{7B3000DC-9ECB-44F2-9449-AD54E310D8EB}" type="slidenum">
              <a:rPr lang="en-US" altLang="en-US" sz="1200" b="1">
                <a:solidFill>
                  <a:schemeClr val="tx1"/>
                </a:solidFill>
                <a:latin typeface="Century Gothic" panose="020B0502020202020204" pitchFamily="34" charset="0"/>
              </a:rPr>
              <a:pPr eaLnBrk="1" hangingPunct="1">
                <a:spcBef>
                  <a:spcPct val="0"/>
                </a:spcBef>
                <a:buClrTx/>
                <a:buSzTx/>
                <a:buFontTx/>
                <a:buNone/>
              </a:pPr>
              <a:t>45</a:t>
            </a:fld>
            <a:endParaRPr lang="en-US" altLang="en-US" sz="1200" b="1">
              <a:solidFill>
                <a:schemeClr val="tx1"/>
              </a:solidFill>
              <a:latin typeface="Century Gothic" panose="020B0502020202020204" pitchFamily="34" charset="0"/>
            </a:endParaRPr>
          </a:p>
        </p:txBody>
      </p:sp>
      <p:sp>
        <p:nvSpPr>
          <p:cNvPr id="15" name="Curved Down Arrow 14"/>
          <p:cNvSpPr/>
          <p:nvPr/>
        </p:nvSpPr>
        <p:spPr>
          <a:xfrm rot="20646719">
            <a:off x="2454275" y="3049588"/>
            <a:ext cx="2016125" cy="706437"/>
          </a:xfrm>
          <a:prstGeom prst="curvedDownArrow">
            <a:avLst>
              <a:gd name="adj1" fmla="val 15747"/>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a:defRPr/>
            </a:pPr>
            <a:endParaRPr lang="en-US" altLang="en-US" smtClean="0"/>
          </a:p>
        </p:txBody>
      </p:sp>
      <p:pic>
        <p:nvPicPr>
          <p:cNvPr id="1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5538" y="4044950"/>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1138" y="3509963"/>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8000" y="4044950"/>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Curved Down Arrow 18"/>
          <p:cNvSpPr/>
          <p:nvPr/>
        </p:nvSpPr>
        <p:spPr>
          <a:xfrm rot="1122130">
            <a:off x="4611688" y="3141663"/>
            <a:ext cx="1708150" cy="704850"/>
          </a:xfrm>
          <a:prstGeom prst="curvedDownArrow">
            <a:avLst>
              <a:gd name="adj1" fmla="val 15747"/>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a:defRPr/>
            </a:pPr>
            <a:endParaRPr lang="en-US" altLang="en-US" smtClean="0"/>
          </a:p>
        </p:txBody>
      </p:sp>
      <p:sp>
        <p:nvSpPr>
          <p:cNvPr id="20" name="Rounded Rectangular Callout 19"/>
          <p:cNvSpPr/>
          <p:nvPr/>
        </p:nvSpPr>
        <p:spPr>
          <a:xfrm>
            <a:off x="3516313" y="2000250"/>
            <a:ext cx="1408112" cy="508000"/>
          </a:xfrm>
          <a:prstGeom prst="wedgeRoundRectCallout">
            <a:avLst>
              <a:gd name="adj1" fmla="val -29387"/>
              <a:gd name="adj2" fmla="val 140595"/>
              <a:gd name="adj3" fmla="val 16667"/>
            </a:avLst>
          </a:prstGeom>
          <a:solidFill>
            <a:schemeClr val="bg1">
              <a:lumMod val="9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rPr>
              <a:t>Movement 1</a:t>
            </a:r>
          </a:p>
        </p:txBody>
      </p:sp>
      <p:sp>
        <p:nvSpPr>
          <p:cNvPr id="21" name="Rounded Rectangular Callout 20"/>
          <p:cNvSpPr/>
          <p:nvPr/>
        </p:nvSpPr>
        <p:spPr>
          <a:xfrm>
            <a:off x="7300913" y="3630613"/>
            <a:ext cx="1408112" cy="508000"/>
          </a:xfrm>
          <a:prstGeom prst="wedgeRoundRectCallout">
            <a:avLst>
              <a:gd name="adj1" fmla="val -29387"/>
              <a:gd name="adj2" fmla="val 140595"/>
              <a:gd name="adj3" fmla="val 16667"/>
            </a:avLst>
          </a:prstGeom>
          <a:solidFill>
            <a:schemeClr val="bg1">
              <a:lumMod val="9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rPr>
              <a:t>Mapping units</a:t>
            </a:r>
          </a:p>
        </p:txBody>
      </p:sp>
      <p:sp>
        <p:nvSpPr>
          <p:cNvPr id="22" name="Rounded Rectangular Callout 21"/>
          <p:cNvSpPr/>
          <p:nvPr/>
        </p:nvSpPr>
        <p:spPr>
          <a:xfrm>
            <a:off x="5516563" y="2230438"/>
            <a:ext cx="1408112" cy="508000"/>
          </a:xfrm>
          <a:prstGeom prst="wedgeRoundRectCallout">
            <a:avLst>
              <a:gd name="adj1" fmla="val -29387"/>
              <a:gd name="adj2" fmla="val 140595"/>
              <a:gd name="adj3" fmla="val 16667"/>
            </a:avLst>
          </a:prstGeom>
          <a:solidFill>
            <a:schemeClr val="bg1">
              <a:lumMod val="9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rPr>
              <a:t>Movement 2</a:t>
            </a:r>
          </a:p>
        </p:txBody>
      </p:sp>
    </p:spTree>
    <p:extLst>
      <p:ext uri="{BB962C8B-B14F-4D97-AF65-F5344CB8AC3E}">
        <p14:creationId xmlns:p14="http://schemas.microsoft.com/office/powerpoint/2010/main" val="28760530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1"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7" presetClass="emph" presetSubtype="1" nodeType="withEffect">
                                  <p:stCondLst>
                                    <p:cond delay="0"/>
                                  </p:stCondLst>
                                  <p:childTnLst>
                                    <p:set>
                                      <p:cBhvr>
                                        <p:cTn id="38" dur="indefinite"/>
                                        <p:tgtEl>
                                          <p:spTgt spid="19"/>
                                        </p:tgtEl>
                                        <p:attrNameLst>
                                          <p:attrName>stroke.color</p:attrName>
                                        </p:attrNameLst>
                                      </p:cBhvr>
                                      <p:to>
                                        <p:clrVal>
                                          <a:schemeClr val="accent2"/>
                                        </p:clrVal>
                                      </p:to>
                                    </p:set>
                                    <p:set>
                                      <p:cBhvr>
                                        <p:cTn id="39" dur="indefinite"/>
                                        <p:tgtEl>
                                          <p:spTgt spid="19"/>
                                        </p:tgtEl>
                                        <p:attrNameLst>
                                          <p:attrName>stroke.on</p:attrName>
                                        </p:attrNameLst>
                                      </p:cBhvr>
                                      <p:to>
                                        <p:strVal val="tru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nodeType="clickEffect">
                                  <p:stCondLst>
                                    <p:cond delay="0"/>
                                  </p:stCondLst>
                                  <p:childTnLst>
                                    <p:set>
                                      <p:cBhvr>
                                        <p:cTn id="43" dur="1" fill="hold">
                                          <p:stCondLst>
                                            <p:cond delay="0"/>
                                          </p:stCondLst>
                                        </p:cTn>
                                        <p:tgtEl>
                                          <p:spTgt spid="8"/>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0" grpId="0" animBg="1"/>
      <p:bldP spid="21" grpId="0" animBg="1"/>
      <p:bldP spid="2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3"/>
          <p:cNvSpPr>
            <a:spLocks noGrp="1"/>
          </p:cNvSpPr>
          <p:nvPr>
            <p:ph type="sldNum" sz="quarter" idx="12"/>
          </p:nvPr>
        </p:nvSpPr>
        <p:spPr>
          <a:xfrm>
            <a:off x="8764588" y="6297613"/>
            <a:ext cx="303212" cy="401637"/>
          </a:xfrm>
          <a:noFill/>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Franklin Gothic Book" panose="020B0503020102020204" pitchFamily="34" charset="0"/>
                <a:ea typeface="MS PGothic" panose="020B0600070205080204" pitchFamily="34" charset="-128"/>
              </a:defRPr>
            </a:lvl1pPr>
            <a:lvl2pPr>
              <a:spcBef>
                <a:spcPts val="4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134CB0"/>
                </a:solidFill>
                <a:latin typeface="Franklin Gothic Book" panose="020B0503020102020204" pitchFamily="34" charset="0"/>
                <a:ea typeface="MS PGothic" panose="020B0600070205080204" pitchFamily="34" charset="-128"/>
              </a:defRPr>
            </a:lvl2pPr>
            <a:lvl3pPr>
              <a:spcBef>
                <a:spcPts val="4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134CB0"/>
                </a:solidFill>
                <a:latin typeface="Franklin Gothic Book" panose="020B0503020102020204" pitchFamily="34" charset="0"/>
                <a:ea typeface="MS PGothic" panose="020B0600070205080204" pitchFamily="34" charset="-128"/>
              </a:defRPr>
            </a:lvl3pPr>
            <a:lvl4pPr>
              <a:spcBef>
                <a:spcPts val="4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134CB0"/>
                </a:solidFill>
                <a:latin typeface="Franklin Gothic Book" panose="020B0503020102020204" pitchFamily="34" charset="0"/>
                <a:ea typeface="MS PGothic" panose="020B0600070205080204" pitchFamily="34" charset="-128"/>
              </a:defRPr>
            </a:lvl4pPr>
            <a:lvl5pPr>
              <a:spcBef>
                <a:spcPts val="4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134CB0"/>
                </a:solidFill>
                <a:latin typeface="Franklin Gothic Book" panose="020B0503020102020204" pitchFamily="34" charset="0"/>
                <a:ea typeface="MS PGothic" panose="020B0600070205080204" pitchFamily="34" charset="-128"/>
              </a:defRPr>
            </a:lvl5pPr>
            <a:lvl6pPr marL="2514600" indent="-228600" defTabSz="457200" eaLnBrk="0" fontAlgn="base" hangingPunct="0">
              <a:spcBef>
                <a:spcPts val="4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134CB0"/>
                </a:solidFill>
                <a:latin typeface="Franklin Gothic Book" panose="020B0503020102020204" pitchFamily="34" charset="0"/>
                <a:ea typeface="MS PGothic" panose="020B0600070205080204" pitchFamily="34" charset="-128"/>
              </a:defRPr>
            </a:lvl6pPr>
            <a:lvl7pPr marL="2971800" indent="-228600" defTabSz="457200" eaLnBrk="0" fontAlgn="base" hangingPunct="0">
              <a:spcBef>
                <a:spcPts val="4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134CB0"/>
                </a:solidFill>
                <a:latin typeface="Franklin Gothic Book" panose="020B0503020102020204" pitchFamily="34" charset="0"/>
                <a:ea typeface="MS PGothic" panose="020B0600070205080204" pitchFamily="34" charset="-128"/>
              </a:defRPr>
            </a:lvl7pPr>
            <a:lvl8pPr marL="3429000" indent="-228600" defTabSz="457200" eaLnBrk="0" fontAlgn="base" hangingPunct="0">
              <a:spcBef>
                <a:spcPts val="4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134CB0"/>
                </a:solidFill>
                <a:latin typeface="Franklin Gothic Book" panose="020B0503020102020204" pitchFamily="34" charset="0"/>
                <a:ea typeface="MS PGothic" panose="020B0600070205080204" pitchFamily="34" charset="-128"/>
              </a:defRPr>
            </a:lvl8pPr>
            <a:lvl9pPr marL="3886200" indent="-228600" defTabSz="457200" eaLnBrk="0" fontAlgn="base" hangingPunct="0">
              <a:spcBef>
                <a:spcPts val="4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134CB0"/>
                </a:solidFill>
                <a:latin typeface="Franklin Gothic Book" panose="020B0503020102020204" pitchFamily="34" charset="0"/>
                <a:ea typeface="MS PGothic" panose="020B0600070205080204" pitchFamily="34" charset="-128"/>
              </a:defRPr>
            </a:lvl9pPr>
          </a:lstStyle>
          <a:p>
            <a:pPr>
              <a:spcBef>
                <a:spcPct val="0"/>
              </a:spcBef>
              <a:buClrTx/>
              <a:buFontTx/>
              <a:buNone/>
            </a:pPr>
            <a:fld id="{473D42FA-D448-4593-8AFA-BF5B07F591A6}" type="slidenum">
              <a:rPr lang="en-US" altLang="en-US" sz="1200" b="1" smtClean="0">
                <a:solidFill>
                  <a:schemeClr val="tx1"/>
                </a:solidFill>
                <a:latin typeface="Century Gothic" panose="020B0502020202020204" pitchFamily="34" charset="0"/>
              </a:rPr>
              <a:pPr>
                <a:spcBef>
                  <a:spcPct val="0"/>
                </a:spcBef>
                <a:buClrTx/>
                <a:buFontTx/>
                <a:buNone/>
              </a:pPr>
              <a:t>46</a:t>
            </a:fld>
            <a:endParaRPr lang="en-US" altLang="en-US" sz="1200" b="1" smtClean="0">
              <a:solidFill>
                <a:schemeClr val="tx1"/>
              </a:solidFill>
              <a:latin typeface="Century Gothic" panose="020B0502020202020204" pitchFamily="34" charset="0"/>
            </a:endParaRPr>
          </a:p>
        </p:txBody>
      </p:sp>
      <p:sp>
        <p:nvSpPr>
          <p:cNvPr id="21507" name="Rectangle 6"/>
          <p:cNvSpPr>
            <a:spLocks noChangeArrowheads="1"/>
          </p:cNvSpPr>
          <p:nvPr/>
        </p:nvSpPr>
        <p:spPr bwMode="auto">
          <a:xfrm>
            <a:off x="1933575" y="1319213"/>
            <a:ext cx="184150"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ts val="600"/>
              </a:spcBef>
              <a:buClr>
                <a:srgbClr val="000000"/>
              </a:buClr>
              <a:buSzPct val="100000"/>
              <a:buFont typeface="Times New Roman" panose="02020603050405020304" pitchFamily="18" charset="0"/>
              <a:defRPr sz="2400">
                <a:solidFill>
                  <a:srgbClr val="000000"/>
                </a:solidFill>
                <a:latin typeface="Franklin Gothic Book" panose="020B0503020102020204" pitchFamily="34" charset="0"/>
                <a:ea typeface="MS PGothic" panose="020B0600070205080204" pitchFamily="34" charset="-128"/>
              </a:defRPr>
            </a:lvl1pPr>
            <a:lvl2pPr>
              <a:spcBef>
                <a:spcPts val="400"/>
              </a:spcBef>
              <a:buClr>
                <a:srgbClr val="000000"/>
              </a:buClr>
              <a:buSzPct val="100000"/>
              <a:buFont typeface="Times New Roman" panose="02020603050405020304" pitchFamily="18" charset="0"/>
              <a:defRPr sz="1600">
                <a:solidFill>
                  <a:srgbClr val="134CB0"/>
                </a:solidFill>
                <a:latin typeface="Franklin Gothic Book" panose="020B0503020102020204" pitchFamily="34" charset="0"/>
                <a:ea typeface="MS PGothic" panose="020B0600070205080204" pitchFamily="34" charset="-128"/>
              </a:defRPr>
            </a:lvl2pPr>
            <a:lvl3pPr>
              <a:spcBef>
                <a:spcPts val="400"/>
              </a:spcBef>
              <a:buClr>
                <a:srgbClr val="000000"/>
              </a:buClr>
              <a:buSzPct val="100000"/>
              <a:buFont typeface="Times New Roman" panose="02020603050405020304" pitchFamily="18" charset="0"/>
              <a:defRPr sz="1600">
                <a:solidFill>
                  <a:srgbClr val="134CB0"/>
                </a:solidFill>
                <a:latin typeface="Franklin Gothic Book" panose="020B0503020102020204" pitchFamily="34" charset="0"/>
                <a:ea typeface="MS PGothic" panose="020B0600070205080204" pitchFamily="34" charset="-128"/>
              </a:defRPr>
            </a:lvl3pPr>
            <a:lvl4pPr>
              <a:spcBef>
                <a:spcPts val="400"/>
              </a:spcBef>
              <a:buClr>
                <a:srgbClr val="000000"/>
              </a:buClr>
              <a:buSzPct val="100000"/>
              <a:buFont typeface="Times New Roman" panose="02020603050405020304" pitchFamily="18" charset="0"/>
              <a:defRPr sz="1600">
                <a:solidFill>
                  <a:srgbClr val="134CB0"/>
                </a:solidFill>
                <a:latin typeface="Franklin Gothic Book" panose="020B0503020102020204" pitchFamily="34" charset="0"/>
                <a:ea typeface="MS PGothic" panose="020B0600070205080204" pitchFamily="34" charset="-128"/>
              </a:defRPr>
            </a:lvl4pPr>
            <a:lvl5pPr>
              <a:spcBef>
                <a:spcPts val="400"/>
              </a:spcBef>
              <a:buClr>
                <a:srgbClr val="000000"/>
              </a:buClr>
              <a:buSzPct val="100000"/>
              <a:buFont typeface="Times New Roman" panose="02020603050405020304" pitchFamily="18" charset="0"/>
              <a:defRPr sz="1600">
                <a:solidFill>
                  <a:srgbClr val="134CB0"/>
                </a:solidFill>
                <a:latin typeface="Franklin Gothic Book" panose="020B0503020102020204" pitchFamily="34" charset="0"/>
                <a:ea typeface="MS PGothic" panose="020B0600070205080204" pitchFamily="34" charset="-128"/>
              </a:defRPr>
            </a:lvl5pPr>
            <a:lvl6pPr marL="2514600" indent="-228600" defTabSz="457200" eaLnBrk="0" fontAlgn="base" hangingPunct="0">
              <a:spcBef>
                <a:spcPts val="400"/>
              </a:spcBef>
              <a:spcAft>
                <a:spcPct val="0"/>
              </a:spcAft>
              <a:buClr>
                <a:srgbClr val="000000"/>
              </a:buClr>
              <a:buSzPct val="100000"/>
              <a:buFont typeface="Times New Roman" panose="02020603050405020304" pitchFamily="18" charset="0"/>
              <a:defRPr sz="1600">
                <a:solidFill>
                  <a:srgbClr val="134CB0"/>
                </a:solidFill>
                <a:latin typeface="Franklin Gothic Book" panose="020B0503020102020204" pitchFamily="34" charset="0"/>
                <a:ea typeface="MS PGothic" panose="020B0600070205080204" pitchFamily="34" charset="-128"/>
              </a:defRPr>
            </a:lvl6pPr>
            <a:lvl7pPr marL="2971800" indent="-228600" defTabSz="457200" eaLnBrk="0" fontAlgn="base" hangingPunct="0">
              <a:spcBef>
                <a:spcPts val="400"/>
              </a:spcBef>
              <a:spcAft>
                <a:spcPct val="0"/>
              </a:spcAft>
              <a:buClr>
                <a:srgbClr val="000000"/>
              </a:buClr>
              <a:buSzPct val="100000"/>
              <a:buFont typeface="Times New Roman" panose="02020603050405020304" pitchFamily="18" charset="0"/>
              <a:defRPr sz="1600">
                <a:solidFill>
                  <a:srgbClr val="134CB0"/>
                </a:solidFill>
                <a:latin typeface="Franklin Gothic Book" panose="020B0503020102020204" pitchFamily="34" charset="0"/>
                <a:ea typeface="MS PGothic" panose="020B0600070205080204" pitchFamily="34" charset="-128"/>
              </a:defRPr>
            </a:lvl7pPr>
            <a:lvl8pPr marL="3429000" indent="-228600" defTabSz="457200" eaLnBrk="0" fontAlgn="base" hangingPunct="0">
              <a:spcBef>
                <a:spcPts val="400"/>
              </a:spcBef>
              <a:spcAft>
                <a:spcPct val="0"/>
              </a:spcAft>
              <a:buClr>
                <a:srgbClr val="000000"/>
              </a:buClr>
              <a:buSzPct val="100000"/>
              <a:buFont typeface="Times New Roman" panose="02020603050405020304" pitchFamily="18" charset="0"/>
              <a:defRPr sz="1600">
                <a:solidFill>
                  <a:srgbClr val="134CB0"/>
                </a:solidFill>
                <a:latin typeface="Franklin Gothic Book" panose="020B0503020102020204" pitchFamily="34" charset="0"/>
                <a:ea typeface="MS PGothic" panose="020B0600070205080204" pitchFamily="34" charset="-128"/>
              </a:defRPr>
            </a:lvl8pPr>
            <a:lvl9pPr marL="3886200" indent="-228600" defTabSz="457200" eaLnBrk="0" fontAlgn="base" hangingPunct="0">
              <a:spcBef>
                <a:spcPts val="400"/>
              </a:spcBef>
              <a:spcAft>
                <a:spcPct val="0"/>
              </a:spcAft>
              <a:buClr>
                <a:srgbClr val="000000"/>
              </a:buClr>
              <a:buSzPct val="100000"/>
              <a:buFont typeface="Times New Roman" panose="02020603050405020304" pitchFamily="18" charset="0"/>
              <a:defRPr sz="1600">
                <a:solidFill>
                  <a:srgbClr val="134CB0"/>
                </a:solidFill>
                <a:latin typeface="Franklin Gothic Book" panose="020B0503020102020204" pitchFamily="34" charset="0"/>
                <a:ea typeface="MS PGothic" panose="020B0600070205080204" pitchFamily="34" charset="-128"/>
              </a:defRPr>
            </a:lvl9pPr>
          </a:lstStyle>
          <a:p>
            <a:pPr>
              <a:spcBef>
                <a:spcPct val="0"/>
              </a:spcBef>
              <a:buClrTx/>
              <a:buSzTx/>
              <a:buFontTx/>
              <a:buNone/>
            </a:pPr>
            <a:endParaRPr lang="en-US" altLang="en-US" sz="1200">
              <a:solidFill>
                <a:schemeClr val="tx1"/>
              </a:solidFill>
              <a:latin typeface="Arial" panose="020B0604020202020204" pitchFamily="34" charset="0"/>
            </a:endParaRPr>
          </a:p>
        </p:txBody>
      </p:sp>
      <p:sp>
        <p:nvSpPr>
          <p:cNvPr id="21508" name="Rectangle 1"/>
          <p:cNvSpPr>
            <a:spLocks noChangeArrowheads="1"/>
          </p:cNvSpPr>
          <p:nvPr/>
        </p:nvSpPr>
        <p:spPr bwMode="auto">
          <a:xfrm>
            <a:off x="1598613" y="2117725"/>
            <a:ext cx="184150" cy="64770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GB" altLang="en-US" sz="1200"/>
              <a:t/>
            </a:r>
            <a:br>
              <a:rPr lang="en-GB" altLang="en-US" sz="1200"/>
            </a:br>
            <a:endParaRPr lang="en-GB" altLang="en-US" sz="1200"/>
          </a:p>
          <a:p>
            <a:endParaRPr lang="en-GB" altLang="en-US" sz="1200"/>
          </a:p>
        </p:txBody>
      </p:sp>
      <p:sp>
        <p:nvSpPr>
          <p:cNvPr id="21509" name="Rectangle 2"/>
          <p:cNvSpPr>
            <a:spLocks noChangeArrowheads="1"/>
          </p:cNvSpPr>
          <p:nvPr/>
        </p:nvSpPr>
        <p:spPr bwMode="auto">
          <a:xfrm>
            <a:off x="1598613" y="2625725"/>
            <a:ext cx="9144000" cy="45720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GB" altLang="en-US"/>
              <a:t/>
            </a:r>
            <a:br>
              <a:rPr lang="en-GB" altLang="en-US"/>
            </a:br>
            <a:endParaRPr lang="en-GB" altLang="en-US"/>
          </a:p>
          <a:p>
            <a:endParaRPr lang="en-GB" altLang="en-US"/>
          </a:p>
        </p:txBody>
      </p:sp>
      <p:sp>
        <p:nvSpPr>
          <p:cNvPr id="21510" name="Rectangle 1"/>
          <p:cNvSpPr>
            <a:spLocks noChangeArrowheads="1"/>
          </p:cNvSpPr>
          <p:nvPr/>
        </p:nvSpPr>
        <p:spPr bwMode="auto">
          <a:xfrm>
            <a:off x="152400" y="1651000"/>
            <a:ext cx="89154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1400">
                <a:solidFill>
                  <a:schemeClr val="tx1"/>
                </a:solidFill>
              </a:rPr>
              <a:t>“</a:t>
            </a:r>
            <a:r>
              <a:rPr lang="en-US" altLang="en-US" sz="2000" b="1">
                <a:solidFill>
                  <a:schemeClr val="tx1"/>
                </a:solidFill>
              </a:rPr>
              <a:t>user_id</a:t>
            </a:r>
            <a:r>
              <a:rPr lang="en-US" altLang="en-US" sz="1400">
                <a:solidFill>
                  <a:schemeClr val="tx1"/>
                </a:solidFill>
              </a:rPr>
              <a:t>”Some little bug has bitten me in the night and my knee is the size of a melon at present.. Not the best of starts to my day! #antihystermine</a:t>
            </a:r>
            <a:r>
              <a:rPr lang="en-US" altLang="en-US" sz="2000" b="1">
                <a:solidFill>
                  <a:schemeClr val="tx1"/>
                </a:solidFill>
              </a:rPr>
              <a:t>51.3432617,1.4025932</a:t>
            </a:r>
            <a:r>
              <a:rPr lang="en-US" altLang="en-US" sz="1400">
                <a:solidFill>
                  <a:schemeClr val="tx1"/>
                </a:solidFill>
              </a:rPr>
              <a:t>&lt;a href="http://twitter.com/download/android" rel="nofollow"&gt;Twitter for Android&lt;/a&gt;false1</a:t>
            </a:r>
            <a:r>
              <a:rPr lang="en-US" altLang="en-US" sz="2000" b="1">
                <a:solidFill>
                  <a:schemeClr val="tx1"/>
                </a:solidFill>
              </a:rPr>
              <a:t>Tue Jul 01 23:40:46 CDT 2014</a:t>
            </a:r>
            <a:r>
              <a:rPr lang="en-US" altLang="en-US" sz="1400">
                <a:solidFill>
                  <a:schemeClr val="tx1"/>
                </a:solidFill>
              </a:rPr>
              <a:t>-1en166145388http://abs.twimg.com/images/themes/theme10/bg.gifLe5leyH25b176c519f167e6BroadstairsBroadstairsUnited Kingdomneighborhoodnull(51.326601,1.3832097),(51.377546,1.3832097),(51.377546,1.449228),(51.326601,1.449228),Polygonhttps://api.twitter.com/1.1/geo/id/25b176c519f167e6.jsonLesley HopperRamsgate. Kent. England2082203759Tue Jul 13 07:55:49 CDT 2010</a:t>
            </a:r>
          </a:p>
        </p:txBody>
      </p:sp>
      <p:sp>
        <p:nvSpPr>
          <p:cNvPr id="4" name="Rectangle 3"/>
          <p:cNvSpPr/>
          <p:nvPr/>
        </p:nvSpPr>
        <p:spPr>
          <a:xfrm>
            <a:off x="304800" y="755650"/>
            <a:ext cx="8610600" cy="836613"/>
          </a:xfrm>
          <a:prstGeom prst="rect">
            <a:avLst/>
          </a:prstGeom>
        </p:spPr>
        <p:txBody>
          <a:bodyPr>
            <a:spAutoFit/>
          </a:bodyPr>
          <a:lstStyle/>
          <a:p>
            <a:pPr algn="ctr" eaLnBrk="1" hangingPunct="1">
              <a:lnSpc>
                <a:spcPts val="5788"/>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2800" b="1" dirty="0">
                <a:solidFill>
                  <a:srgbClr val="134CB0"/>
                </a:solidFill>
                <a:effectLst>
                  <a:outerShdw blurRad="38100" dist="38100" dir="2700000" algn="tl">
                    <a:srgbClr val="C0C0C0"/>
                  </a:outerShdw>
                </a:effectLst>
              </a:rPr>
              <a:t>An example geo-located Twitter message</a:t>
            </a:r>
            <a:endParaRPr lang="en-US" sz="2800" b="1" dirty="0">
              <a:solidFill>
                <a:srgbClr val="134CB0"/>
              </a:solidFill>
              <a:effectLst>
                <a:outerShdw blurRad="38100" dist="38100" dir="2700000" algn="tl">
                  <a:srgbClr val="C0C0C0"/>
                </a:outerShdw>
              </a:effectLst>
            </a:endParaRPr>
          </a:p>
        </p:txBody>
      </p:sp>
      <p:sp>
        <p:nvSpPr>
          <p:cNvPr id="21512" name="TextBox 5"/>
          <p:cNvSpPr txBox="1">
            <a:spLocks noChangeArrowheads="1"/>
          </p:cNvSpPr>
          <p:nvPr/>
        </p:nvSpPr>
        <p:spPr bwMode="auto">
          <a:xfrm>
            <a:off x="2006600" y="4432300"/>
            <a:ext cx="4608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i="1">
                <a:solidFill>
                  <a:schemeClr val="tx1"/>
                </a:solidFill>
              </a:rPr>
              <a:t>User_ID, latitude1, longitude1, timestamp1 </a:t>
            </a:r>
          </a:p>
        </p:txBody>
      </p:sp>
      <p:sp>
        <p:nvSpPr>
          <p:cNvPr id="21513" name="TextBox 10"/>
          <p:cNvSpPr txBox="1">
            <a:spLocks noChangeArrowheads="1"/>
          </p:cNvSpPr>
          <p:nvPr/>
        </p:nvSpPr>
        <p:spPr bwMode="auto">
          <a:xfrm>
            <a:off x="2025650" y="5289550"/>
            <a:ext cx="45450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i="1">
                <a:solidFill>
                  <a:schemeClr val="tx1"/>
                </a:solidFill>
              </a:rPr>
              <a:t>User_ID, latitude2, longitude2, timestamp2</a:t>
            </a:r>
          </a:p>
        </p:txBody>
      </p:sp>
      <p:cxnSp>
        <p:nvCxnSpPr>
          <p:cNvPr id="21514" name="Straight Arrow Connector 7"/>
          <p:cNvCxnSpPr>
            <a:cxnSpLocks noChangeShapeType="1"/>
          </p:cNvCxnSpPr>
          <p:nvPr/>
        </p:nvCxnSpPr>
        <p:spPr bwMode="auto">
          <a:xfrm>
            <a:off x="4333875" y="4908550"/>
            <a:ext cx="0" cy="38100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515" name="TextBox 13"/>
          <p:cNvSpPr txBox="1">
            <a:spLocks noChangeArrowheads="1"/>
          </p:cNvSpPr>
          <p:nvPr/>
        </p:nvSpPr>
        <p:spPr bwMode="auto">
          <a:xfrm>
            <a:off x="752475" y="6088063"/>
            <a:ext cx="8012113"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i="1">
                <a:solidFill>
                  <a:schemeClr val="tx1"/>
                </a:solidFill>
              </a:rPr>
              <a:t>Trajectory: User_ID, &lt;location1, timestamp1&gt;, &lt;location 2, timestamp2&gt;, …  </a:t>
            </a:r>
          </a:p>
        </p:txBody>
      </p:sp>
      <p:cxnSp>
        <p:nvCxnSpPr>
          <p:cNvPr id="21516" name="Straight Arrow Connector 14"/>
          <p:cNvCxnSpPr>
            <a:cxnSpLocks noChangeShapeType="1"/>
          </p:cNvCxnSpPr>
          <p:nvPr/>
        </p:nvCxnSpPr>
        <p:spPr bwMode="auto">
          <a:xfrm>
            <a:off x="4343400" y="5707063"/>
            <a:ext cx="0" cy="38100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38464042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663" y="685800"/>
            <a:ext cx="8229600" cy="615950"/>
          </a:xfrm>
        </p:spPr>
        <p:txBody>
          <a:bodyPr/>
          <a:lstStyle/>
          <a:p>
            <a:pPr eaLnBrk="1" hangingPunct="1">
              <a:lnSpc>
                <a:spcPct val="100000"/>
              </a:lnSpc>
              <a:defRPr/>
            </a:pPr>
            <a:r>
              <a:rPr lang="en-US" altLang="en-US" sz="2400" b="1" dirty="0" smtClean="0">
                <a:effectLst>
                  <a:outerShdw blurRad="38100" dist="38100" dir="2700000" algn="tl">
                    <a:srgbClr val="C0C0C0"/>
                  </a:outerShdw>
                </a:effectLst>
              </a:rPr>
              <a:t>Illustrations of mapping movements in different units</a:t>
            </a:r>
          </a:p>
        </p:txBody>
      </p:sp>
      <p:sp>
        <p:nvSpPr>
          <p:cNvPr id="28675" name="Slide Number Placeholder 3"/>
          <p:cNvSpPr>
            <a:spLocks noGrp="1"/>
          </p:cNvSpPr>
          <p:nvPr>
            <p:ph type="sldNum" sz="quarter" idx="12"/>
          </p:nvPr>
        </p:nvSpPr>
        <p:spPr>
          <a:xfrm>
            <a:off x="8764588" y="6297613"/>
            <a:ext cx="303212" cy="401637"/>
          </a:xfrm>
          <a:noFill/>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Franklin Gothic Book" panose="020B0503020102020204" pitchFamily="34" charset="0"/>
                <a:ea typeface="MS PGothic" panose="020B0600070205080204" pitchFamily="34" charset="-128"/>
              </a:defRPr>
            </a:lvl1pPr>
            <a:lvl2pPr>
              <a:spcBef>
                <a:spcPts val="4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134CB0"/>
                </a:solidFill>
                <a:latin typeface="Franklin Gothic Book" panose="020B0503020102020204" pitchFamily="34" charset="0"/>
                <a:ea typeface="MS PGothic" panose="020B0600070205080204" pitchFamily="34" charset="-128"/>
              </a:defRPr>
            </a:lvl2pPr>
            <a:lvl3pPr>
              <a:spcBef>
                <a:spcPts val="4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134CB0"/>
                </a:solidFill>
                <a:latin typeface="Franklin Gothic Book" panose="020B0503020102020204" pitchFamily="34" charset="0"/>
                <a:ea typeface="MS PGothic" panose="020B0600070205080204" pitchFamily="34" charset="-128"/>
              </a:defRPr>
            </a:lvl3pPr>
            <a:lvl4pPr>
              <a:spcBef>
                <a:spcPts val="4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134CB0"/>
                </a:solidFill>
                <a:latin typeface="Franklin Gothic Book" panose="020B0503020102020204" pitchFamily="34" charset="0"/>
                <a:ea typeface="MS PGothic" panose="020B0600070205080204" pitchFamily="34" charset="-128"/>
              </a:defRPr>
            </a:lvl4pPr>
            <a:lvl5pPr>
              <a:spcBef>
                <a:spcPts val="4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134CB0"/>
                </a:solidFill>
                <a:latin typeface="Franklin Gothic Book" panose="020B0503020102020204" pitchFamily="34" charset="0"/>
                <a:ea typeface="MS PGothic" panose="020B0600070205080204" pitchFamily="34" charset="-128"/>
              </a:defRPr>
            </a:lvl5pPr>
            <a:lvl6pPr marL="2514600" indent="-228600" defTabSz="457200" eaLnBrk="0" fontAlgn="base" hangingPunct="0">
              <a:spcBef>
                <a:spcPts val="4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134CB0"/>
                </a:solidFill>
                <a:latin typeface="Franklin Gothic Book" panose="020B0503020102020204" pitchFamily="34" charset="0"/>
                <a:ea typeface="MS PGothic" panose="020B0600070205080204" pitchFamily="34" charset="-128"/>
              </a:defRPr>
            </a:lvl6pPr>
            <a:lvl7pPr marL="2971800" indent="-228600" defTabSz="457200" eaLnBrk="0" fontAlgn="base" hangingPunct="0">
              <a:spcBef>
                <a:spcPts val="4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134CB0"/>
                </a:solidFill>
                <a:latin typeface="Franklin Gothic Book" panose="020B0503020102020204" pitchFamily="34" charset="0"/>
                <a:ea typeface="MS PGothic" panose="020B0600070205080204" pitchFamily="34" charset="-128"/>
              </a:defRPr>
            </a:lvl7pPr>
            <a:lvl8pPr marL="3429000" indent="-228600" defTabSz="457200" eaLnBrk="0" fontAlgn="base" hangingPunct="0">
              <a:spcBef>
                <a:spcPts val="4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134CB0"/>
                </a:solidFill>
                <a:latin typeface="Franklin Gothic Book" panose="020B0503020102020204" pitchFamily="34" charset="0"/>
                <a:ea typeface="MS PGothic" panose="020B0600070205080204" pitchFamily="34" charset="-128"/>
              </a:defRPr>
            </a:lvl8pPr>
            <a:lvl9pPr marL="3886200" indent="-228600" defTabSz="457200" eaLnBrk="0" fontAlgn="base" hangingPunct="0">
              <a:spcBef>
                <a:spcPts val="4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134CB0"/>
                </a:solidFill>
                <a:latin typeface="Franklin Gothic Book" panose="020B0503020102020204" pitchFamily="34" charset="0"/>
                <a:ea typeface="MS PGothic" panose="020B0600070205080204" pitchFamily="34" charset="-128"/>
              </a:defRPr>
            </a:lvl9pPr>
          </a:lstStyle>
          <a:p>
            <a:pPr>
              <a:spcBef>
                <a:spcPct val="0"/>
              </a:spcBef>
              <a:buClrTx/>
              <a:buFontTx/>
              <a:buNone/>
            </a:pPr>
            <a:fld id="{A679F8F5-1C5C-42FC-930D-2434EFE55000}" type="slidenum">
              <a:rPr lang="en-US" altLang="en-US" sz="1200" b="1" smtClean="0">
                <a:solidFill>
                  <a:schemeClr val="tx1"/>
                </a:solidFill>
                <a:latin typeface="Century Gothic" panose="020B0502020202020204" pitchFamily="34" charset="0"/>
              </a:rPr>
              <a:pPr>
                <a:spcBef>
                  <a:spcPct val="0"/>
                </a:spcBef>
                <a:buClrTx/>
                <a:buFontTx/>
                <a:buNone/>
              </a:pPr>
              <a:t>47</a:t>
            </a:fld>
            <a:endParaRPr lang="en-US" altLang="en-US" sz="1200" b="1" smtClean="0">
              <a:solidFill>
                <a:schemeClr val="tx1"/>
              </a:solidFill>
              <a:latin typeface="Century Gothic" panose="020B0502020202020204" pitchFamily="34" charset="0"/>
            </a:endParaRPr>
          </a:p>
        </p:txBody>
      </p:sp>
      <p:sp>
        <p:nvSpPr>
          <p:cNvPr id="28676" name="TextBox 10"/>
          <p:cNvSpPr txBox="1">
            <a:spLocks noChangeArrowheads="1"/>
          </p:cNvSpPr>
          <p:nvPr/>
        </p:nvSpPr>
        <p:spPr bwMode="auto">
          <a:xfrm>
            <a:off x="838200" y="6361113"/>
            <a:ext cx="678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en-US" sz="1400">
                <a:solidFill>
                  <a:schemeClr val="tx1"/>
                </a:solidFill>
              </a:rPr>
              <a:t>(a) Polygon based mapping units (ward level) (b) Grid based mapping units (10 km)</a:t>
            </a:r>
          </a:p>
        </p:txBody>
      </p:sp>
      <p:pic>
        <p:nvPicPr>
          <p:cNvPr id="28677" name="Picture 4"/>
          <p:cNvPicPr>
            <a:picLocks noChangeAspect="1"/>
          </p:cNvPicPr>
          <p:nvPr/>
        </p:nvPicPr>
        <p:blipFill>
          <a:blip r:embed="rId2">
            <a:extLst>
              <a:ext uri="{28A0092B-C50C-407E-A947-70E740481C1C}">
                <a14:useLocalDpi xmlns:a14="http://schemas.microsoft.com/office/drawing/2010/main" val="0"/>
              </a:ext>
            </a:extLst>
          </a:blip>
          <a:srcRect l="5096" t="15520" r="12218" b="9911"/>
          <a:stretch>
            <a:fillRect/>
          </a:stretch>
        </p:blipFill>
        <p:spPr bwMode="auto">
          <a:xfrm>
            <a:off x="1190625" y="1390650"/>
            <a:ext cx="6454775" cy="481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20015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38200"/>
            <a:ext cx="8382000" cy="1163395"/>
          </a:xfrm>
        </p:spPr>
        <p:txBody>
          <a:bodyPr anchor="ctr">
            <a:normAutofit/>
          </a:bodyPr>
          <a:lstStyle/>
          <a:p>
            <a:r>
              <a:rPr lang="en-US" dirty="0" smtClean="0"/>
              <a:t>Preparing the data using Pig</a:t>
            </a:r>
            <a:endParaRPr lang="en-US" dirty="0">
              <a:solidFill>
                <a:schemeClr val="tx2"/>
              </a:solidFill>
            </a:endParaRPr>
          </a:p>
        </p:txBody>
      </p:sp>
      <p:sp>
        <p:nvSpPr>
          <p:cNvPr id="3" name="Text Placeholder 2"/>
          <p:cNvSpPr>
            <a:spLocks noGrp="1"/>
          </p:cNvSpPr>
          <p:nvPr>
            <p:ph type="body" sz="quarter" idx="10"/>
          </p:nvPr>
        </p:nvSpPr>
        <p:spPr>
          <a:xfrm>
            <a:off x="381000" y="1905000"/>
            <a:ext cx="8382000" cy="4398523"/>
          </a:xfrm>
        </p:spPr>
        <p:txBody>
          <a:bodyPr>
            <a:normAutofit fontScale="92500" lnSpcReduction="20000"/>
          </a:bodyPr>
          <a:lstStyle/>
          <a:p>
            <a:r>
              <a:rPr lang="en-US" dirty="0" smtClean="0"/>
              <a:t>PIG is a higher level, SQL-like programming language for Hadoop jobs.</a:t>
            </a:r>
          </a:p>
          <a:p>
            <a:r>
              <a:rPr lang="en-US" dirty="0" smtClean="0"/>
              <a:t>Easier code for simple (and even some advanced) Hadoop jobs.</a:t>
            </a:r>
            <a:endParaRPr lang="en-US" dirty="0"/>
          </a:p>
          <a:p>
            <a:r>
              <a:rPr lang="en-US" dirty="0" smtClean="0"/>
              <a:t>On a compute cluster, it will be around the same speed as the Java MapReduce code</a:t>
            </a:r>
          </a:p>
          <a:p>
            <a:r>
              <a:rPr lang="en-US" dirty="0" smtClean="0"/>
              <a:t>In this workshop, we will only use one day data (1</a:t>
            </a:r>
            <a:r>
              <a:rPr lang="en-US" baseline="30000" dirty="0" smtClean="0"/>
              <a:t>st</a:t>
            </a:r>
            <a:r>
              <a:rPr lang="en-US" dirty="0" smtClean="0"/>
              <a:t> February, 2014)</a:t>
            </a:r>
          </a:p>
          <a:p>
            <a:pPr lvl="1"/>
            <a:r>
              <a:rPr lang="en-US" sz="2400" dirty="0" err="1" smtClean="0"/>
              <a:t>ssh</a:t>
            </a:r>
            <a:r>
              <a:rPr lang="en-US" sz="2400" dirty="0" smtClean="0"/>
              <a:t> </a:t>
            </a:r>
            <a:r>
              <a:rPr lang="en-US" sz="2400" dirty="0" smtClean="0">
                <a:hlinkClick r:id="rId3"/>
              </a:rPr>
              <a:t>cgtrnxx@roger-login.ncsa.Illinois.edu</a:t>
            </a:r>
            <a:endParaRPr lang="en-US" sz="2400" dirty="0" smtClean="0"/>
          </a:p>
          <a:p>
            <a:pPr lvl="1"/>
            <a:r>
              <a:rPr lang="en-US" sz="2400" dirty="0" err="1" smtClean="0"/>
              <a:t>ssh</a:t>
            </a:r>
            <a:r>
              <a:rPr lang="en-US" sz="2400" dirty="0" smtClean="0"/>
              <a:t> cg-hm06</a:t>
            </a:r>
          </a:p>
          <a:p>
            <a:pPr lvl="1"/>
            <a:r>
              <a:rPr lang="en-US" sz="2400" dirty="0" smtClean="0"/>
              <a:t>cd ~/</a:t>
            </a:r>
            <a:r>
              <a:rPr lang="en-US" sz="2400" dirty="0" err="1" smtClean="0"/>
              <a:t>your_name</a:t>
            </a:r>
            <a:r>
              <a:rPr lang="en-US" sz="2400" dirty="0" smtClean="0"/>
              <a:t>/spark/data/twitter/day1.txt</a:t>
            </a:r>
          </a:p>
          <a:p>
            <a:pPr lvl="1"/>
            <a:r>
              <a:rPr lang="en-US" sz="2400" dirty="0" err="1" smtClean="0"/>
              <a:t>hdfs</a:t>
            </a:r>
            <a:r>
              <a:rPr lang="en-US" sz="2400" dirty="0" smtClean="0"/>
              <a:t> </a:t>
            </a:r>
            <a:r>
              <a:rPr lang="en-US" sz="2400" dirty="0" err="1" smtClean="0"/>
              <a:t>dfs</a:t>
            </a:r>
            <a:r>
              <a:rPr lang="en-US" sz="2400" dirty="0" smtClean="0"/>
              <a:t> –</a:t>
            </a:r>
            <a:r>
              <a:rPr lang="en-US" sz="2400" dirty="0" err="1" smtClean="0"/>
              <a:t>copyFromLocal</a:t>
            </a:r>
            <a:r>
              <a:rPr lang="en-US" sz="2400" dirty="0" smtClean="0"/>
              <a:t> day1.txt </a:t>
            </a:r>
            <a:r>
              <a:rPr lang="en-US" sz="2400" dirty="0" err="1" smtClean="0"/>
              <a:t>your_name</a:t>
            </a:r>
            <a:r>
              <a:rPr lang="en-US" sz="2400" dirty="0" smtClean="0"/>
              <a:t>/</a:t>
            </a:r>
          </a:p>
          <a:p>
            <a:pPr lvl="1"/>
            <a:endParaRPr lang="en-US" dirty="0" smtClean="0"/>
          </a:p>
          <a:p>
            <a:r>
              <a:rPr lang="en-US" dirty="0" smtClean="0"/>
              <a:t>The Pig script is located in:</a:t>
            </a:r>
          </a:p>
          <a:p>
            <a:pPr lvl="1"/>
            <a:r>
              <a:rPr lang="en-US" sz="2200" dirty="0" smtClean="0"/>
              <a:t>cd ~/</a:t>
            </a:r>
            <a:r>
              <a:rPr lang="en-US" sz="2200" dirty="0" err="1" smtClean="0"/>
              <a:t>your_name</a:t>
            </a:r>
            <a:r>
              <a:rPr lang="en-US" sz="2200" dirty="0" smtClean="0"/>
              <a:t>/spark/code/pig</a:t>
            </a:r>
          </a:p>
          <a:p>
            <a:pPr lvl="1"/>
            <a:r>
              <a:rPr lang="en-US" sz="2200" dirty="0"/>
              <a:t>pig -f </a:t>
            </a:r>
            <a:r>
              <a:rPr lang="en-US" sz="2200" dirty="0" err="1"/>
              <a:t>filter_usa.pig</a:t>
            </a:r>
            <a:r>
              <a:rPr lang="en-US" sz="2200" dirty="0"/>
              <a:t> -</a:t>
            </a:r>
            <a:r>
              <a:rPr lang="en-US" sz="2200" dirty="0" err="1"/>
              <a:t>param</a:t>
            </a:r>
            <a:r>
              <a:rPr lang="en-US" sz="2200" dirty="0"/>
              <a:t> </a:t>
            </a:r>
            <a:r>
              <a:rPr lang="en-US" sz="2200" dirty="0" smtClean="0"/>
              <a:t>input=</a:t>
            </a:r>
            <a:r>
              <a:rPr lang="en-US" sz="2200" dirty="0" err="1" smtClean="0"/>
              <a:t>your_name</a:t>
            </a:r>
            <a:r>
              <a:rPr lang="en-US" sz="2200" dirty="0" smtClean="0"/>
              <a:t>/day1.txt</a:t>
            </a:r>
          </a:p>
          <a:p>
            <a:pPr lvl="1"/>
            <a:endParaRPr lang="en-US" dirty="0" smtClean="0"/>
          </a:p>
          <a:p>
            <a:pPr lvl="1"/>
            <a:endParaRPr lang="en-US" dirty="0" smtClean="0"/>
          </a:p>
          <a:p>
            <a:pPr lvl="1"/>
            <a:endParaRPr lang="en-US" dirty="0" smtClean="0"/>
          </a:p>
          <a:p>
            <a:endParaRPr lang="en-US" dirty="0" smtClean="0"/>
          </a:p>
        </p:txBody>
      </p:sp>
    </p:spTree>
    <p:extLst>
      <p:ext uri="{BB962C8B-B14F-4D97-AF65-F5344CB8AC3E}">
        <p14:creationId xmlns:p14="http://schemas.microsoft.com/office/powerpoint/2010/main" val="1345437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31195"/>
            <a:ext cx="8382000" cy="1163395"/>
          </a:xfrm>
        </p:spPr>
        <p:txBody>
          <a:bodyPr anchor="ctr">
            <a:normAutofit/>
          </a:bodyPr>
          <a:lstStyle/>
          <a:p>
            <a:r>
              <a:rPr lang="en-US" dirty="0" smtClean="0"/>
              <a:t>Pig script</a:t>
            </a:r>
            <a:endParaRPr lang="en-US" dirty="0">
              <a:solidFill>
                <a:schemeClr val="tx2"/>
              </a:solidFill>
            </a:endParaRPr>
          </a:p>
        </p:txBody>
      </p:sp>
      <p:sp>
        <p:nvSpPr>
          <p:cNvPr id="3" name="Text Placeholder 2"/>
          <p:cNvSpPr>
            <a:spLocks noGrp="1"/>
          </p:cNvSpPr>
          <p:nvPr>
            <p:ph type="body" sz="quarter" idx="10"/>
          </p:nvPr>
        </p:nvSpPr>
        <p:spPr>
          <a:xfrm>
            <a:off x="223738" y="1643974"/>
            <a:ext cx="8842442" cy="5107021"/>
          </a:xfrm>
        </p:spPr>
        <p:txBody>
          <a:bodyPr>
            <a:normAutofit fontScale="25000" lnSpcReduction="20000"/>
          </a:bodyPr>
          <a:lstStyle/>
          <a:p>
            <a:pPr marL="0" lvl="1" indent="0">
              <a:lnSpc>
                <a:spcPct val="110000"/>
              </a:lnSpc>
              <a:buNone/>
            </a:pPr>
            <a:r>
              <a:rPr lang="en-US" sz="6400" dirty="0" smtClean="0">
                <a:latin typeface="Courier New" panose="02070309020205020404" pitchFamily="49" charset="0"/>
                <a:cs typeface="Courier New" panose="02070309020205020404" pitchFamily="49" charset="0"/>
              </a:rPr>
              <a:t>raw </a:t>
            </a:r>
            <a:r>
              <a:rPr lang="en-US" sz="6400" dirty="0">
                <a:latin typeface="Courier New" panose="02070309020205020404" pitchFamily="49" charset="0"/>
                <a:cs typeface="Courier New" panose="02070309020205020404" pitchFamily="49" charset="0"/>
              </a:rPr>
              <a:t>= LOAD '${IN_DIR}${input}' USING </a:t>
            </a:r>
            <a:r>
              <a:rPr lang="en-US" sz="6400" dirty="0" err="1">
                <a:latin typeface="Courier New" panose="02070309020205020404" pitchFamily="49" charset="0"/>
                <a:cs typeface="Courier New" panose="02070309020205020404" pitchFamily="49" charset="0"/>
              </a:rPr>
              <a:t>PigStorage</a:t>
            </a:r>
            <a:r>
              <a:rPr lang="en-US" sz="6400" dirty="0">
                <a:latin typeface="Courier New" panose="02070309020205020404" pitchFamily="49" charset="0"/>
                <a:cs typeface="Courier New" panose="02070309020205020404" pitchFamily="49" charset="0"/>
              </a:rPr>
              <a:t>('\u0001') AS (</a:t>
            </a:r>
            <a:r>
              <a:rPr lang="en-US" sz="6400" dirty="0" smtClean="0">
                <a:latin typeface="Courier New" panose="02070309020205020404" pitchFamily="49" charset="0"/>
                <a:cs typeface="Courier New" panose="02070309020205020404" pitchFamily="49" charset="0"/>
              </a:rPr>
              <a:t>tweetId,text:chararray,geo,source,isretweet,search_id,create_at,meta_data,to_user_id,language_code,user_id,profile_image_url,user_name,place_id,place_name,place_fullname,country,place_type,street_address,boundary,boundary_type,place_url);</a:t>
            </a:r>
            <a:endParaRPr lang="en-US" sz="6400" dirty="0">
              <a:latin typeface="Courier New" panose="02070309020205020404" pitchFamily="49" charset="0"/>
              <a:cs typeface="Courier New" panose="02070309020205020404" pitchFamily="49" charset="0"/>
            </a:endParaRPr>
          </a:p>
          <a:p>
            <a:pPr marL="0" lvl="1" indent="0">
              <a:lnSpc>
                <a:spcPct val="120000"/>
              </a:lnSpc>
              <a:buNone/>
            </a:pPr>
            <a:endParaRPr lang="en-US" sz="4000" dirty="0" smtClean="0">
              <a:latin typeface="Courier New" panose="02070309020205020404" pitchFamily="49" charset="0"/>
              <a:cs typeface="Courier New" panose="02070309020205020404" pitchFamily="49" charset="0"/>
            </a:endParaRPr>
          </a:p>
          <a:p>
            <a:pPr marL="0" lvl="1" indent="0">
              <a:lnSpc>
                <a:spcPct val="110000"/>
              </a:lnSpc>
              <a:buNone/>
            </a:pPr>
            <a:r>
              <a:rPr lang="en-US" sz="6400" dirty="0" smtClean="0">
                <a:latin typeface="Courier New" panose="02070309020205020404" pitchFamily="49" charset="0"/>
                <a:cs typeface="Courier New" panose="02070309020205020404" pitchFamily="49" charset="0"/>
              </a:rPr>
              <a:t>clean </a:t>
            </a:r>
            <a:r>
              <a:rPr lang="en-US" sz="6400" dirty="0">
                <a:latin typeface="Courier New" panose="02070309020205020404" pitchFamily="49" charset="0"/>
                <a:cs typeface="Courier New" panose="02070309020205020404" pitchFamily="49" charset="0"/>
              </a:rPr>
              <a:t>= DISTINCT raw;</a:t>
            </a:r>
          </a:p>
          <a:p>
            <a:pPr marL="0" lvl="1" indent="0">
              <a:lnSpc>
                <a:spcPct val="120000"/>
              </a:lnSpc>
              <a:buNone/>
            </a:pPr>
            <a:endParaRPr lang="en-US" sz="4000" dirty="0">
              <a:latin typeface="Courier New" panose="02070309020205020404" pitchFamily="49" charset="0"/>
              <a:cs typeface="Courier New" panose="02070309020205020404" pitchFamily="49" charset="0"/>
            </a:endParaRPr>
          </a:p>
          <a:p>
            <a:pPr marL="0" lvl="1" indent="0">
              <a:lnSpc>
                <a:spcPct val="110000"/>
              </a:lnSpc>
              <a:buNone/>
            </a:pPr>
            <a:r>
              <a:rPr lang="en-US" sz="6400" dirty="0" smtClean="0">
                <a:latin typeface="Courier New" panose="02070309020205020404" pitchFamily="49" charset="0"/>
                <a:cs typeface="Courier New" panose="02070309020205020404" pitchFamily="49" charset="0"/>
              </a:rPr>
              <a:t>step0 </a:t>
            </a:r>
            <a:r>
              <a:rPr lang="en-US" sz="6400" dirty="0">
                <a:latin typeface="Courier New" panose="02070309020205020404" pitchFamily="49" charset="0"/>
                <a:cs typeface="Courier New" panose="02070309020205020404" pitchFamily="49" charset="0"/>
              </a:rPr>
              <a:t>= FILTER clean BY geo is not null AND geo != 'null' AND  geo != '' AND </a:t>
            </a:r>
            <a:r>
              <a:rPr lang="en-US" sz="6400" dirty="0" err="1">
                <a:latin typeface="Courier New" panose="02070309020205020404" pitchFamily="49" charset="0"/>
                <a:cs typeface="Courier New" panose="02070309020205020404" pitchFamily="49" charset="0"/>
              </a:rPr>
              <a:t>isretweet</a:t>
            </a:r>
            <a:r>
              <a:rPr lang="en-US" sz="6400" dirty="0">
                <a:latin typeface="Courier New" panose="02070309020205020404" pitchFamily="49" charset="0"/>
                <a:cs typeface="Courier New" panose="02070309020205020404" pitchFamily="49" charset="0"/>
              </a:rPr>
              <a:t> == 'false' AND </a:t>
            </a:r>
            <a:r>
              <a:rPr lang="en-US" sz="6400" dirty="0" err="1">
                <a:latin typeface="Courier New" panose="02070309020205020404" pitchFamily="49" charset="0"/>
                <a:cs typeface="Courier New" panose="02070309020205020404" pitchFamily="49" charset="0"/>
              </a:rPr>
              <a:t>create_at</a:t>
            </a:r>
            <a:r>
              <a:rPr lang="en-US" sz="6400" dirty="0">
                <a:latin typeface="Courier New" panose="02070309020205020404" pitchFamily="49" charset="0"/>
                <a:cs typeface="Courier New" panose="02070309020205020404" pitchFamily="49" charset="0"/>
              </a:rPr>
              <a:t> is not null AND </a:t>
            </a:r>
            <a:r>
              <a:rPr lang="en-US" sz="6400" dirty="0" err="1">
                <a:latin typeface="Courier New" panose="02070309020205020404" pitchFamily="49" charset="0"/>
                <a:cs typeface="Courier New" panose="02070309020205020404" pitchFamily="49" charset="0"/>
              </a:rPr>
              <a:t>create_at</a:t>
            </a:r>
            <a:r>
              <a:rPr lang="en-US" sz="6400" dirty="0">
                <a:latin typeface="Courier New" panose="02070309020205020404" pitchFamily="49" charset="0"/>
                <a:cs typeface="Courier New" panose="02070309020205020404" pitchFamily="49" charset="0"/>
              </a:rPr>
              <a:t> != 'null' AND </a:t>
            </a:r>
            <a:r>
              <a:rPr lang="en-US" sz="6400" dirty="0" err="1">
                <a:latin typeface="Courier New" panose="02070309020205020404" pitchFamily="49" charset="0"/>
                <a:cs typeface="Courier New" panose="02070309020205020404" pitchFamily="49" charset="0"/>
              </a:rPr>
              <a:t>create_at</a:t>
            </a:r>
            <a:r>
              <a:rPr lang="en-US" sz="6400" dirty="0">
                <a:latin typeface="Courier New" panose="02070309020205020404" pitchFamily="49" charset="0"/>
                <a:cs typeface="Courier New" panose="02070309020205020404" pitchFamily="49" charset="0"/>
              </a:rPr>
              <a:t> != '';</a:t>
            </a:r>
          </a:p>
          <a:p>
            <a:pPr marL="0" lvl="1" indent="0">
              <a:lnSpc>
                <a:spcPct val="110000"/>
              </a:lnSpc>
              <a:buNone/>
            </a:pPr>
            <a:endParaRPr lang="en-US" sz="4000" dirty="0">
              <a:latin typeface="Courier New" panose="02070309020205020404" pitchFamily="49" charset="0"/>
              <a:cs typeface="Courier New" panose="02070309020205020404" pitchFamily="49" charset="0"/>
            </a:endParaRPr>
          </a:p>
          <a:p>
            <a:pPr marL="0" lvl="1" indent="0">
              <a:lnSpc>
                <a:spcPct val="110000"/>
              </a:lnSpc>
              <a:buNone/>
            </a:pPr>
            <a:r>
              <a:rPr lang="en-US" sz="6400" dirty="0" smtClean="0">
                <a:latin typeface="Courier New" panose="02070309020205020404" pitchFamily="49" charset="0"/>
                <a:cs typeface="Courier New" panose="02070309020205020404" pitchFamily="49" charset="0"/>
              </a:rPr>
              <a:t>step1 </a:t>
            </a:r>
            <a:r>
              <a:rPr lang="en-US" sz="6400" dirty="0">
                <a:latin typeface="Courier New" panose="02070309020205020404" pitchFamily="49" charset="0"/>
                <a:cs typeface="Courier New" panose="02070309020205020404" pitchFamily="49" charset="0"/>
              </a:rPr>
              <a:t>= FOREACH step0 GENERATE </a:t>
            </a:r>
            <a:r>
              <a:rPr lang="en-US" sz="6400" dirty="0" err="1">
                <a:latin typeface="Courier New" panose="02070309020205020404" pitchFamily="49" charset="0"/>
                <a:cs typeface="Courier New" panose="02070309020205020404" pitchFamily="49" charset="0"/>
              </a:rPr>
              <a:t>user_id</a:t>
            </a:r>
            <a:r>
              <a:rPr lang="en-US" sz="6400" dirty="0">
                <a:latin typeface="Courier New" panose="02070309020205020404" pitchFamily="49" charset="0"/>
                <a:cs typeface="Courier New" panose="02070309020205020404" pitchFamily="49" charset="0"/>
              </a:rPr>
              <a:t>, flatten(STRSPLIT(geo, ',')), </a:t>
            </a:r>
            <a:r>
              <a:rPr lang="en-US" sz="6400" dirty="0" err="1">
                <a:latin typeface="Courier New" panose="02070309020205020404" pitchFamily="49" charset="0"/>
                <a:cs typeface="Courier New" panose="02070309020205020404" pitchFamily="49" charset="0"/>
              </a:rPr>
              <a:t>To_ISO</a:t>
            </a:r>
            <a:r>
              <a:rPr lang="en-US" sz="6400" dirty="0">
                <a:latin typeface="Courier New" panose="02070309020205020404" pitchFamily="49" charset="0"/>
                <a:cs typeface="Courier New" panose="02070309020205020404" pitchFamily="49" charset="0"/>
              </a:rPr>
              <a:t>(</a:t>
            </a:r>
            <a:r>
              <a:rPr lang="en-US" sz="6400" dirty="0" err="1">
                <a:latin typeface="Courier New" panose="02070309020205020404" pitchFamily="49" charset="0"/>
                <a:cs typeface="Courier New" panose="02070309020205020404" pitchFamily="49" charset="0"/>
              </a:rPr>
              <a:t>Get_Time</a:t>
            </a:r>
            <a:r>
              <a:rPr lang="en-US" sz="6400" dirty="0">
                <a:latin typeface="Courier New" panose="02070309020205020404" pitchFamily="49" charset="0"/>
                <a:cs typeface="Courier New" panose="02070309020205020404" pitchFamily="49" charset="0"/>
              </a:rPr>
              <a:t>(REPLACE(REPLACE(</a:t>
            </a:r>
            <a:r>
              <a:rPr lang="en-US" sz="6400" dirty="0" err="1">
                <a:latin typeface="Courier New" panose="02070309020205020404" pitchFamily="49" charset="0"/>
                <a:cs typeface="Courier New" panose="02070309020205020404" pitchFamily="49" charset="0"/>
              </a:rPr>
              <a:t>create_at</a:t>
            </a:r>
            <a:r>
              <a:rPr lang="en-US" sz="6400" dirty="0">
                <a:latin typeface="Courier New" panose="02070309020205020404" pitchFamily="49" charset="0"/>
                <a:cs typeface="Courier New" panose="02070309020205020404" pitchFamily="49" charset="0"/>
              </a:rPr>
              <a:t>, 'CDT', '-05:00'), 'CST', '-06:00'), 'EEE MMM </a:t>
            </a:r>
            <a:r>
              <a:rPr lang="en-US" sz="6400" dirty="0" err="1">
                <a:latin typeface="Courier New" panose="02070309020205020404" pitchFamily="49" charset="0"/>
                <a:cs typeface="Courier New" panose="02070309020205020404" pitchFamily="49" charset="0"/>
              </a:rPr>
              <a:t>dd</a:t>
            </a:r>
            <a:r>
              <a:rPr lang="en-US" sz="6400" dirty="0">
                <a:latin typeface="Courier New" panose="02070309020205020404" pitchFamily="49" charset="0"/>
                <a:cs typeface="Courier New" panose="02070309020205020404" pitchFamily="49" charset="0"/>
              </a:rPr>
              <a:t> </a:t>
            </a:r>
            <a:r>
              <a:rPr lang="en-US" sz="6400" dirty="0" err="1">
                <a:latin typeface="Courier New" panose="02070309020205020404" pitchFamily="49" charset="0"/>
                <a:cs typeface="Courier New" panose="02070309020205020404" pitchFamily="49" charset="0"/>
              </a:rPr>
              <a:t>HH:mm:ss</a:t>
            </a:r>
            <a:r>
              <a:rPr lang="en-US" sz="6400" dirty="0">
                <a:latin typeface="Courier New" panose="02070309020205020404" pitchFamily="49" charset="0"/>
                <a:cs typeface="Courier New" panose="02070309020205020404" pitchFamily="49" charset="0"/>
              </a:rPr>
              <a:t> Z </a:t>
            </a:r>
            <a:r>
              <a:rPr lang="en-US" sz="6400" dirty="0" err="1">
                <a:latin typeface="Courier New" panose="02070309020205020404" pitchFamily="49" charset="0"/>
                <a:cs typeface="Courier New" panose="02070309020205020404" pitchFamily="49" charset="0"/>
              </a:rPr>
              <a:t>yyyy</a:t>
            </a:r>
            <a:r>
              <a:rPr lang="en-US" sz="6400" dirty="0">
                <a:latin typeface="Courier New" panose="02070309020205020404" pitchFamily="49" charset="0"/>
                <a:cs typeface="Courier New" panose="02070309020205020404" pitchFamily="49" charset="0"/>
              </a:rPr>
              <a:t>')) , text;</a:t>
            </a:r>
          </a:p>
          <a:p>
            <a:pPr marL="0" lvl="1" indent="0">
              <a:lnSpc>
                <a:spcPct val="110000"/>
              </a:lnSpc>
              <a:buNone/>
            </a:pPr>
            <a:endParaRPr lang="en-US" sz="4000" dirty="0" smtClean="0">
              <a:latin typeface="Courier New" panose="02070309020205020404" pitchFamily="49" charset="0"/>
              <a:cs typeface="Courier New" panose="02070309020205020404" pitchFamily="49" charset="0"/>
            </a:endParaRPr>
          </a:p>
          <a:p>
            <a:pPr marL="0" lvl="1" indent="0">
              <a:lnSpc>
                <a:spcPct val="110000"/>
              </a:lnSpc>
              <a:buNone/>
            </a:pPr>
            <a:r>
              <a:rPr lang="en-US" sz="6400" dirty="0" smtClean="0">
                <a:latin typeface="Courier New" panose="02070309020205020404" pitchFamily="49" charset="0"/>
                <a:cs typeface="Courier New" panose="02070309020205020404" pitchFamily="49" charset="0"/>
              </a:rPr>
              <a:t>-- </a:t>
            </a:r>
            <a:r>
              <a:rPr lang="en-US" sz="6400" dirty="0">
                <a:latin typeface="Courier New" panose="02070309020205020404" pitchFamily="49" charset="0"/>
                <a:cs typeface="Courier New" panose="02070309020205020404" pitchFamily="49" charset="0"/>
              </a:rPr>
              <a:t>$2 is longitude, $1 is latitude</a:t>
            </a:r>
          </a:p>
          <a:p>
            <a:pPr marL="0" lvl="1" indent="0">
              <a:lnSpc>
                <a:spcPct val="110000"/>
              </a:lnSpc>
              <a:buNone/>
            </a:pPr>
            <a:r>
              <a:rPr lang="en-US" sz="6400" dirty="0">
                <a:latin typeface="Courier New" panose="02070309020205020404" pitchFamily="49" charset="0"/>
                <a:cs typeface="Courier New" panose="02070309020205020404" pitchFamily="49" charset="0"/>
              </a:rPr>
              <a:t>step2 = FILTER step1 BY $2 &gt; -167.276413 AND $2 &lt; -56.347517 AND $1 &gt; 5.499550 AND $1 &lt; 82.296478;</a:t>
            </a:r>
          </a:p>
          <a:p>
            <a:pPr marL="0" lvl="1" indent="0">
              <a:lnSpc>
                <a:spcPct val="110000"/>
              </a:lnSpc>
              <a:buNone/>
            </a:pPr>
            <a:endParaRPr lang="en-US" sz="4000" dirty="0">
              <a:latin typeface="Courier New" panose="02070309020205020404" pitchFamily="49" charset="0"/>
              <a:cs typeface="Courier New" panose="02070309020205020404" pitchFamily="49" charset="0"/>
            </a:endParaRPr>
          </a:p>
          <a:p>
            <a:pPr marL="0" lvl="1" indent="0">
              <a:lnSpc>
                <a:spcPct val="110000"/>
              </a:lnSpc>
              <a:buNone/>
            </a:pPr>
            <a:r>
              <a:rPr lang="en-US" sz="6400" dirty="0">
                <a:latin typeface="Courier New" panose="02070309020205020404" pitchFamily="49" charset="0"/>
                <a:cs typeface="Courier New" panose="02070309020205020404" pitchFamily="49" charset="0"/>
              </a:rPr>
              <a:t>step3 = FOREACH step2 GENERATE $0, $1, $2, $3;</a:t>
            </a:r>
          </a:p>
          <a:p>
            <a:pPr marL="0" lvl="1" indent="0">
              <a:lnSpc>
                <a:spcPct val="110000"/>
              </a:lnSpc>
              <a:buNone/>
            </a:pPr>
            <a:r>
              <a:rPr lang="en-US" sz="6400" dirty="0">
                <a:latin typeface="Courier New" panose="02070309020205020404" pitchFamily="49" charset="0"/>
                <a:cs typeface="Courier New" panose="02070309020205020404" pitchFamily="49" charset="0"/>
              </a:rPr>
              <a:t>STORE step3 INTO '${OUT_DIR}${input}_usa.txt' USING </a:t>
            </a:r>
            <a:r>
              <a:rPr lang="en-US" sz="6400" dirty="0" err="1">
                <a:latin typeface="Courier New" panose="02070309020205020404" pitchFamily="49" charset="0"/>
                <a:cs typeface="Courier New" panose="02070309020205020404" pitchFamily="49" charset="0"/>
              </a:rPr>
              <a:t>PigStorage</a:t>
            </a:r>
            <a:r>
              <a:rPr lang="en-US" sz="6400" dirty="0">
                <a:latin typeface="Courier New" panose="02070309020205020404" pitchFamily="49" charset="0"/>
                <a:cs typeface="Courier New" panose="02070309020205020404" pitchFamily="49" charset="0"/>
              </a:rPr>
              <a:t>(',');</a:t>
            </a:r>
          </a:p>
          <a:p>
            <a:pPr marL="0" indent="0">
              <a:buNone/>
            </a:pPr>
            <a:endParaRPr lang="en-US" dirty="0" smtClean="0">
              <a:latin typeface="Andale Mono"/>
              <a:cs typeface="Andale Mono"/>
            </a:endParaRPr>
          </a:p>
        </p:txBody>
      </p:sp>
    </p:spTree>
    <p:extLst>
      <p:ext uri="{BB962C8B-B14F-4D97-AF65-F5344CB8AC3E}">
        <p14:creationId xmlns:p14="http://schemas.microsoft.com/office/powerpoint/2010/main" val="1559567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Big Movement Data</a:t>
            </a:r>
            <a:endParaRPr lang="en-US" b="1" dirty="0"/>
          </a:p>
        </p:txBody>
      </p:sp>
      <p:sp>
        <p:nvSpPr>
          <p:cNvPr id="3" name="Content Placeholder 2"/>
          <p:cNvSpPr>
            <a:spLocks noGrp="1"/>
          </p:cNvSpPr>
          <p:nvPr>
            <p:ph sz="quarter" idx="13"/>
          </p:nvPr>
        </p:nvSpPr>
        <p:spPr>
          <a:xfrm>
            <a:off x="292100" y="1777999"/>
            <a:ext cx="8686800" cy="4804833"/>
          </a:xfrm>
        </p:spPr>
        <p:txBody>
          <a:bodyPr>
            <a:normAutofit/>
          </a:bodyPr>
          <a:lstStyle/>
          <a:p>
            <a:r>
              <a:rPr lang="en-US" dirty="0" smtClean="0"/>
              <a:t>In today’s Big Data era, the advancement of positioning technology (e.g. GPS unit) enriches the data with spatial dimensions</a:t>
            </a:r>
          </a:p>
          <a:p>
            <a:r>
              <a:rPr lang="en-US" dirty="0"/>
              <a:t>Internet of Things</a:t>
            </a:r>
          </a:p>
          <a:p>
            <a:pPr lvl="1"/>
            <a:r>
              <a:rPr lang="en-US" dirty="0"/>
              <a:t>Various types of sensors recording all activities with geo-tags and timestamps </a:t>
            </a:r>
          </a:p>
          <a:p>
            <a:pPr lvl="1"/>
            <a:r>
              <a:rPr lang="en-US" dirty="0" smtClean="0"/>
              <a:t>Continuously</a:t>
            </a:r>
          </a:p>
          <a:p>
            <a:r>
              <a:rPr lang="en-US" dirty="0" smtClean="0"/>
              <a:t>Why spatial is special</a:t>
            </a:r>
          </a:p>
          <a:p>
            <a:pPr lvl="1"/>
            <a:r>
              <a:rPr lang="en-US" altLang="en-US" dirty="0" smtClean="0"/>
              <a:t>Geo-located Twitter data (for Twitter user movements)</a:t>
            </a:r>
          </a:p>
          <a:p>
            <a:pPr lvl="1"/>
            <a:r>
              <a:rPr lang="en-US" altLang="en-US" dirty="0" smtClean="0"/>
              <a:t>New York taxi data (for taxi movements)</a:t>
            </a:r>
            <a:endParaRPr lang="en-US" dirty="0" smtClean="0"/>
          </a:p>
          <a:p>
            <a:pPr marL="342900" lvl="1" indent="-342900">
              <a:buFont typeface="Arial" pitchFamily="34" charset="0"/>
              <a:buChar char="•"/>
            </a:pPr>
            <a:r>
              <a:rPr lang="en-US" sz="2400" dirty="0" smtClean="0">
                <a:solidFill>
                  <a:schemeClr val="tx2">
                    <a:lumMod val="75000"/>
                  </a:schemeClr>
                </a:solidFill>
              </a:rPr>
              <a:t>Challenges</a:t>
            </a:r>
            <a:endParaRPr lang="en-US" dirty="0"/>
          </a:p>
          <a:p>
            <a:pPr lvl="1"/>
            <a:r>
              <a:rPr lang="en-US" dirty="0" smtClean="0"/>
              <a:t>e.g., large volume, messy, noisy</a:t>
            </a:r>
          </a:p>
          <a:p>
            <a:pPr lvl="1"/>
            <a:r>
              <a:rPr lang="en-US" dirty="0" smtClean="0"/>
              <a:t>Can traditional GIS (geographical information system) work? (maybe?)</a:t>
            </a:r>
            <a:endParaRPr lang="en-US" dirty="0"/>
          </a:p>
          <a:p>
            <a:pPr lvl="1"/>
            <a:r>
              <a:rPr lang="en-US" dirty="0"/>
              <a:t>The need for </a:t>
            </a:r>
            <a:r>
              <a:rPr lang="en-US" dirty="0" err="1"/>
              <a:t>cyberGIS</a:t>
            </a:r>
            <a:r>
              <a:rPr lang="en-US" dirty="0"/>
              <a:t> for efficient data management and </a:t>
            </a:r>
            <a:r>
              <a:rPr lang="en-US" dirty="0" smtClean="0"/>
              <a:t>processing</a:t>
            </a:r>
            <a:endParaRPr lang="en-US" dirty="0"/>
          </a:p>
        </p:txBody>
      </p:sp>
      <p:sp>
        <p:nvSpPr>
          <p:cNvPr id="4" name="Slide Number Placeholder 3"/>
          <p:cNvSpPr>
            <a:spLocks noGrp="1"/>
          </p:cNvSpPr>
          <p:nvPr>
            <p:ph type="sldNum" sz="quarter" idx="12"/>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5</a:t>
            </a:fld>
            <a:endParaRPr lang="en-US" sz="1000" b="0" dirty="0" smtClean="0">
              <a:latin typeface="Tahoma" charset="0"/>
            </a:endParaRPr>
          </a:p>
        </p:txBody>
      </p:sp>
    </p:spTree>
    <p:extLst>
      <p:ext uri="{BB962C8B-B14F-4D97-AF65-F5344CB8AC3E}">
        <p14:creationId xmlns:p14="http://schemas.microsoft.com/office/powerpoint/2010/main" val="3944471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38200"/>
            <a:ext cx="8382000" cy="1163395"/>
          </a:xfrm>
        </p:spPr>
        <p:txBody>
          <a:bodyPr anchor="ctr">
            <a:normAutofit/>
          </a:bodyPr>
          <a:lstStyle/>
          <a:p>
            <a:r>
              <a:rPr lang="en-US" dirty="0" smtClean="0"/>
              <a:t>Preparing the data using Pig</a:t>
            </a:r>
            <a:endParaRPr lang="en-US" dirty="0">
              <a:solidFill>
                <a:schemeClr val="tx2"/>
              </a:solidFill>
            </a:endParaRPr>
          </a:p>
        </p:txBody>
      </p:sp>
      <p:sp>
        <p:nvSpPr>
          <p:cNvPr id="3" name="Text Placeholder 2"/>
          <p:cNvSpPr>
            <a:spLocks noGrp="1"/>
          </p:cNvSpPr>
          <p:nvPr>
            <p:ph type="body" sz="quarter" idx="10"/>
          </p:nvPr>
        </p:nvSpPr>
        <p:spPr>
          <a:xfrm>
            <a:off x="381000" y="1905000"/>
            <a:ext cx="8382000" cy="3502497"/>
          </a:xfrm>
        </p:spPr>
        <p:txBody>
          <a:bodyPr>
            <a:normAutofit/>
          </a:bodyPr>
          <a:lstStyle/>
          <a:p>
            <a:r>
              <a:rPr lang="en-US" dirty="0" smtClean="0"/>
              <a:t>Run Pig script:</a:t>
            </a:r>
          </a:p>
          <a:p>
            <a:pPr lvl="1"/>
            <a:r>
              <a:rPr lang="en-US" sz="2000" dirty="0" smtClean="0"/>
              <a:t>cd ~/</a:t>
            </a:r>
            <a:r>
              <a:rPr lang="en-US" sz="2000" dirty="0" err="1" smtClean="0"/>
              <a:t>your_name</a:t>
            </a:r>
            <a:r>
              <a:rPr lang="en-US" sz="2000" dirty="0" smtClean="0"/>
              <a:t>/spark/code/pig</a:t>
            </a:r>
          </a:p>
          <a:p>
            <a:pPr lvl="1"/>
            <a:r>
              <a:rPr lang="en-US" sz="2000" dirty="0"/>
              <a:t>pig -f </a:t>
            </a:r>
            <a:r>
              <a:rPr lang="en-US" sz="2000" dirty="0" err="1"/>
              <a:t>filter_usa.pig</a:t>
            </a:r>
            <a:r>
              <a:rPr lang="en-US" sz="2000" dirty="0"/>
              <a:t> -</a:t>
            </a:r>
            <a:r>
              <a:rPr lang="en-US" sz="2000" dirty="0" err="1"/>
              <a:t>param</a:t>
            </a:r>
            <a:r>
              <a:rPr lang="en-US" sz="2000" dirty="0"/>
              <a:t> </a:t>
            </a:r>
            <a:r>
              <a:rPr lang="en-US" sz="2000" dirty="0" smtClean="0"/>
              <a:t>input=</a:t>
            </a:r>
            <a:r>
              <a:rPr lang="en-US" sz="2000" dirty="0" err="1" smtClean="0"/>
              <a:t>your_name</a:t>
            </a:r>
            <a:r>
              <a:rPr lang="en-US" sz="2000" dirty="0" smtClean="0"/>
              <a:t>/day1.txt</a:t>
            </a:r>
          </a:p>
          <a:p>
            <a:pPr marL="342900" lvl="1" indent="-342900">
              <a:buFont typeface="Arial" pitchFamily="34" charset="0"/>
              <a:buChar char="•"/>
            </a:pPr>
            <a:r>
              <a:rPr lang="en-US" sz="2400" dirty="0" smtClean="0">
                <a:solidFill>
                  <a:schemeClr val="tx2">
                    <a:lumMod val="75000"/>
                  </a:schemeClr>
                </a:solidFill>
              </a:rPr>
              <a:t>Collect the data:</a:t>
            </a:r>
          </a:p>
          <a:p>
            <a:pPr lvl="1"/>
            <a:r>
              <a:rPr lang="en-US" sz="2000" dirty="0" err="1" smtClean="0"/>
              <a:t>hdfs</a:t>
            </a:r>
            <a:r>
              <a:rPr lang="en-US" sz="2000" dirty="0" smtClean="0"/>
              <a:t> </a:t>
            </a:r>
            <a:r>
              <a:rPr lang="en-US" sz="2000" dirty="0" err="1" smtClean="0"/>
              <a:t>dfs</a:t>
            </a:r>
            <a:r>
              <a:rPr lang="en-US" sz="2000" dirty="0" smtClean="0"/>
              <a:t> –</a:t>
            </a:r>
            <a:r>
              <a:rPr lang="en-US" sz="2000" dirty="0" err="1" smtClean="0"/>
              <a:t>getmerge</a:t>
            </a:r>
            <a:r>
              <a:rPr lang="en-US" sz="2000" dirty="0"/>
              <a:t> </a:t>
            </a:r>
            <a:r>
              <a:rPr lang="en-US" sz="2000" dirty="0" err="1" smtClean="0"/>
              <a:t>your_name</a:t>
            </a:r>
            <a:r>
              <a:rPr lang="en-US" sz="2000" dirty="0" smtClean="0"/>
              <a:t>/day1.txt_usa.txt day1_usa.txt (this is the file to be saved in your local directory)</a:t>
            </a:r>
          </a:p>
          <a:p>
            <a:pPr marL="342900" lvl="1" indent="-342900">
              <a:buFont typeface="Arial" pitchFamily="34" charset="0"/>
              <a:buChar char="•"/>
            </a:pPr>
            <a:r>
              <a:rPr lang="en-US" sz="2400" dirty="0">
                <a:solidFill>
                  <a:schemeClr val="tx2">
                    <a:lumMod val="75000"/>
                  </a:schemeClr>
                </a:solidFill>
              </a:rPr>
              <a:t>view the data:</a:t>
            </a:r>
          </a:p>
          <a:p>
            <a:pPr lvl="1"/>
            <a:r>
              <a:rPr lang="en-US" sz="2000" dirty="0" smtClean="0"/>
              <a:t>tail day1_usa.txt</a:t>
            </a:r>
          </a:p>
          <a:p>
            <a:pPr lvl="1"/>
            <a:r>
              <a:rPr lang="en-US" sz="2000" dirty="0" smtClean="0"/>
              <a:t>or head -100 day1_usa.txt</a:t>
            </a:r>
          </a:p>
          <a:p>
            <a:pPr lvl="1"/>
            <a:endParaRPr lang="en-US" dirty="0" smtClean="0"/>
          </a:p>
          <a:p>
            <a:pPr lvl="1"/>
            <a:endParaRPr lang="en-US" dirty="0" smtClean="0"/>
          </a:p>
          <a:p>
            <a:endParaRPr lang="en-US" dirty="0" smtClean="0"/>
          </a:p>
        </p:txBody>
      </p:sp>
    </p:spTree>
    <p:extLst>
      <p:ext uri="{BB962C8B-B14F-4D97-AF65-F5344CB8AC3E}">
        <p14:creationId xmlns:p14="http://schemas.microsoft.com/office/powerpoint/2010/main" val="19432344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38200"/>
            <a:ext cx="8382000" cy="1163395"/>
          </a:xfrm>
        </p:spPr>
        <p:txBody>
          <a:bodyPr anchor="ctr">
            <a:normAutofit fontScale="90000"/>
          </a:bodyPr>
          <a:lstStyle/>
          <a:p>
            <a:pPr>
              <a:lnSpc>
                <a:spcPct val="100000"/>
              </a:lnSpc>
            </a:pPr>
            <a:r>
              <a:rPr lang="en-US" dirty="0" smtClean="0"/>
              <a:t>Determine point-in-polygon</a:t>
            </a:r>
            <a:br>
              <a:rPr lang="en-US" dirty="0" smtClean="0"/>
            </a:br>
            <a:r>
              <a:rPr lang="en-US" dirty="0" smtClean="0"/>
              <a:t>Spark with ESRI’s shapefile</a:t>
            </a:r>
            <a:endParaRPr lang="en-US" dirty="0">
              <a:solidFill>
                <a:schemeClr val="tx2"/>
              </a:solidFill>
            </a:endParaRPr>
          </a:p>
        </p:txBody>
      </p:sp>
      <p:sp>
        <p:nvSpPr>
          <p:cNvPr id="3" name="Text Placeholder 2"/>
          <p:cNvSpPr>
            <a:spLocks noGrp="1"/>
          </p:cNvSpPr>
          <p:nvPr>
            <p:ph type="body" sz="quarter" idx="10"/>
          </p:nvPr>
        </p:nvSpPr>
        <p:spPr>
          <a:xfrm>
            <a:off x="381000" y="2167647"/>
            <a:ext cx="8382000" cy="4233153"/>
          </a:xfrm>
        </p:spPr>
        <p:txBody>
          <a:bodyPr>
            <a:normAutofit/>
          </a:bodyPr>
          <a:lstStyle/>
          <a:p>
            <a:r>
              <a:rPr lang="en-US" dirty="0" smtClean="0"/>
              <a:t>To map Twitter user’s movement to a corresponding mapping unit, e.g. county, zip code area, state, etc., we need to perform “point-in-polygon” operation</a:t>
            </a:r>
          </a:p>
          <a:p>
            <a:pPr lvl="1"/>
            <a:r>
              <a:rPr lang="en-US" sz="2000" dirty="0" smtClean="0"/>
              <a:t>Traditional spatial database provides such operation, however…!</a:t>
            </a:r>
          </a:p>
          <a:p>
            <a:pPr lvl="1"/>
            <a:r>
              <a:rPr lang="en-US" sz="2000" dirty="0" smtClean="0"/>
              <a:t>For Spark, there is no spatial operation implemented nor does it recognize ESRI’s shapefile and </a:t>
            </a:r>
            <a:r>
              <a:rPr lang="en-US" sz="2000" dirty="0" err="1" smtClean="0"/>
              <a:t>GeoJSON</a:t>
            </a:r>
            <a:r>
              <a:rPr lang="en-US" sz="2000" dirty="0" smtClean="0"/>
              <a:t> format</a:t>
            </a:r>
          </a:p>
          <a:p>
            <a:pPr marL="342900" lvl="1" indent="-342900">
              <a:buFont typeface="Arial" pitchFamily="34" charset="0"/>
              <a:buChar char="•"/>
            </a:pPr>
            <a:r>
              <a:rPr lang="en-US" sz="2400" dirty="0" smtClean="0">
                <a:solidFill>
                  <a:schemeClr val="tx2">
                    <a:lumMod val="75000"/>
                  </a:schemeClr>
                </a:solidFill>
              </a:rPr>
              <a:t>The power of open source</a:t>
            </a:r>
          </a:p>
          <a:p>
            <a:pPr lvl="1"/>
            <a:r>
              <a:rPr lang="en-US" sz="2000" dirty="0" smtClean="0"/>
              <a:t>For Python,  there </a:t>
            </a:r>
            <a:r>
              <a:rPr lang="en-US" sz="2000" dirty="0"/>
              <a:t>is Shapefile.py (https://github.com/GeospatialPython/pyshp)</a:t>
            </a:r>
            <a:endParaRPr lang="en-US" sz="2000" dirty="0" smtClean="0"/>
          </a:p>
          <a:p>
            <a:pPr lvl="1"/>
            <a:r>
              <a:rPr lang="en-US" sz="2000" dirty="0" smtClean="0"/>
              <a:t>Even Spark is open sourced</a:t>
            </a:r>
            <a:endParaRPr lang="en-US" sz="2000" dirty="0"/>
          </a:p>
          <a:p>
            <a:pPr marL="342900" lvl="2" indent="-342900"/>
            <a:r>
              <a:rPr lang="en-US" sz="2400" dirty="0" smtClean="0">
                <a:solidFill>
                  <a:schemeClr val="tx2">
                    <a:lumMod val="75000"/>
                  </a:schemeClr>
                </a:solidFill>
              </a:rPr>
              <a:t>To deal with large number of polygons and improve search efficiency, we had a Quad-Tree implementation as well</a:t>
            </a:r>
            <a:endParaRPr lang="en-US" sz="2400" dirty="0">
              <a:solidFill>
                <a:schemeClr val="tx2">
                  <a:lumMod val="75000"/>
                </a:schemeClr>
              </a:solidFill>
            </a:endParaRPr>
          </a:p>
          <a:p>
            <a:pPr lvl="1"/>
            <a:endParaRPr lang="en-US" dirty="0" smtClean="0"/>
          </a:p>
          <a:p>
            <a:pPr lvl="1"/>
            <a:endParaRPr lang="en-US" dirty="0" smtClean="0"/>
          </a:p>
          <a:p>
            <a:endParaRPr lang="en-US" dirty="0" smtClean="0"/>
          </a:p>
        </p:txBody>
      </p:sp>
    </p:spTree>
    <p:extLst>
      <p:ext uri="{BB962C8B-B14F-4D97-AF65-F5344CB8AC3E}">
        <p14:creationId xmlns:p14="http://schemas.microsoft.com/office/powerpoint/2010/main" val="31765513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38200"/>
            <a:ext cx="8382000" cy="1163395"/>
          </a:xfrm>
        </p:spPr>
        <p:txBody>
          <a:bodyPr anchor="ctr">
            <a:normAutofit/>
          </a:bodyPr>
          <a:lstStyle/>
          <a:p>
            <a:r>
              <a:rPr lang="en-US" dirty="0"/>
              <a:t>Determine </a:t>
            </a:r>
            <a:r>
              <a:rPr lang="en-US" dirty="0" smtClean="0"/>
              <a:t>point-in-polygon</a:t>
            </a:r>
            <a:endParaRPr lang="en-US" dirty="0">
              <a:solidFill>
                <a:schemeClr val="tx2"/>
              </a:solidFill>
            </a:endParaRPr>
          </a:p>
        </p:txBody>
      </p:sp>
      <p:sp>
        <p:nvSpPr>
          <p:cNvPr id="3" name="Text Placeholder 2"/>
          <p:cNvSpPr>
            <a:spLocks noGrp="1"/>
          </p:cNvSpPr>
          <p:nvPr>
            <p:ph type="body" sz="quarter" idx="10"/>
          </p:nvPr>
        </p:nvSpPr>
        <p:spPr>
          <a:xfrm>
            <a:off x="381000" y="1905000"/>
            <a:ext cx="8382000" cy="4563894"/>
          </a:xfrm>
        </p:spPr>
        <p:txBody>
          <a:bodyPr>
            <a:normAutofit/>
          </a:bodyPr>
          <a:lstStyle/>
          <a:p>
            <a:r>
              <a:rPr lang="en-US" dirty="0" smtClean="0"/>
              <a:t>Copy the data to HDFS</a:t>
            </a:r>
          </a:p>
          <a:p>
            <a:pPr lvl="1"/>
            <a:r>
              <a:rPr lang="en-US" sz="2100" dirty="0"/>
              <a:t>cd ~/</a:t>
            </a:r>
            <a:r>
              <a:rPr lang="en-US" sz="2100" dirty="0" err="1"/>
              <a:t>your_name</a:t>
            </a:r>
            <a:r>
              <a:rPr lang="en-US" sz="2100" dirty="0"/>
              <a:t>/spark/data/twitter</a:t>
            </a:r>
          </a:p>
          <a:p>
            <a:pPr lvl="1"/>
            <a:r>
              <a:rPr lang="en-US" sz="2100" dirty="0" err="1"/>
              <a:t>hdfs</a:t>
            </a:r>
            <a:r>
              <a:rPr lang="en-US" sz="2100" dirty="0"/>
              <a:t> </a:t>
            </a:r>
            <a:r>
              <a:rPr lang="en-US" sz="2100" dirty="0" err="1"/>
              <a:t>dfs</a:t>
            </a:r>
            <a:r>
              <a:rPr lang="en-US" sz="2100" dirty="0"/>
              <a:t> –</a:t>
            </a:r>
            <a:r>
              <a:rPr lang="en-US" sz="2100" dirty="0" err="1"/>
              <a:t>copyFromLocal</a:t>
            </a:r>
            <a:r>
              <a:rPr lang="en-US" sz="2100" dirty="0"/>
              <a:t> day1_usa.txt </a:t>
            </a:r>
            <a:r>
              <a:rPr lang="en-US" sz="2100" dirty="0" err="1" smtClean="0"/>
              <a:t>your_name</a:t>
            </a:r>
            <a:r>
              <a:rPr lang="en-US" sz="2100" dirty="0"/>
              <a:t>/</a:t>
            </a:r>
          </a:p>
          <a:p>
            <a:r>
              <a:rPr lang="en-US" dirty="0" smtClean="0"/>
              <a:t>Navigate to the source folder:</a:t>
            </a:r>
          </a:p>
          <a:p>
            <a:pPr lvl="1"/>
            <a:r>
              <a:rPr lang="en-US" sz="2000" dirty="0" smtClean="0"/>
              <a:t>cd ~/</a:t>
            </a:r>
            <a:r>
              <a:rPr lang="en-US" sz="2000" dirty="0" err="1" smtClean="0"/>
              <a:t>your_name</a:t>
            </a:r>
            <a:r>
              <a:rPr lang="en-US" sz="2000" dirty="0" smtClean="0"/>
              <a:t>/spark/code/python</a:t>
            </a:r>
          </a:p>
          <a:p>
            <a:pPr lvl="1"/>
            <a:r>
              <a:rPr lang="en-US" sz="2000" dirty="0" smtClean="0"/>
              <a:t>ls (list all the files in the folder)</a:t>
            </a:r>
          </a:p>
          <a:p>
            <a:pPr marL="342900" lvl="1" indent="-342900">
              <a:buFont typeface="Arial" pitchFamily="34" charset="0"/>
              <a:buChar char="•"/>
            </a:pPr>
            <a:r>
              <a:rPr lang="en-US" sz="2400" dirty="0" smtClean="0">
                <a:solidFill>
                  <a:schemeClr val="tx2">
                    <a:lumMod val="75000"/>
                  </a:schemeClr>
                </a:solidFill>
              </a:rPr>
              <a:t>Create a </a:t>
            </a:r>
            <a:r>
              <a:rPr lang="en-US" sz="2400" dirty="0" err="1" smtClean="0">
                <a:solidFill>
                  <a:schemeClr val="tx2">
                    <a:lumMod val="75000"/>
                  </a:schemeClr>
                </a:solidFill>
              </a:rPr>
              <a:t>QuadTree</a:t>
            </a:r>
            <a:r>
              <a:rPr lang="en-US" sz="2400" dirty="0" smtClean="0">
                <a:solidFill>
                  <a:schemeClr val="tx2">
                    <a:lumMod val="75000"/>
                  </a:schemeClr>
                </a:solidFill>
              </a:rPr>
              <a:t> for the shapefile (it is actually already there):</a:t>
            </a:r>
          </a:p>
          <a:p>
            <a:pPr lvl="1"/>
            <a:r>
              <a:rPr lang="en-US" sz="2100" dirty="0" err="1" smtClean="0"/>
              <a:t>rm</a:t>
            </a:r>
            <a:r>
              <a:rPr lang="en-US" sz="2100" dirty="0"/>
              <a:t> </a:t>
            </a:r>
            <a:r>
              <a:rPr lang="en-US" sz="2100" dirty="0" smtClean="0"/>
              <a:t>quadTree.txt</a:t>
            </a:r>
          </a:p>
          <a:p>
            <a:pPr lvl="1"/>
            <a:r>
              <a:rPr lang="en-US" sz="2100" dirty="0"/>
              <a:t>python buildTree.py us/</a:t>
            </a:r>
            <a:r>
              <a:rPr lang="en-US" sz="2100" dirty="0" err="1"/>
              <a:t>us_states.shp</a:t>
            </a:r>
            <a:r>
              <a:rPr lang="en-US" sz="2100" dirty="0"/>
              <a:t> </a:t>
            </a:r>
            <a:r>
              <a:rPr lang="en-US" sz="2100" dirty="0" smtClean="0"/>
              <a:t>quadTree.txt</a:t>
            </a:r>
            <a:endParaRPr lang="en-US" sz="2400" dirty="0">
              <a:solidFill>
                <a:schemeClr val="tx2">
                  <a:lumMod val="75000"/>
                </a:schemeClr>
              </a:solidFill>
            </a:endParaRPr>
          </a:p>
          <a:p>
            <a:pPr marL="342900" lvl="1" indent="-342900">
              <a:buFont typeface="Arial" pitchFamily="34" charset="0"/>
              <a:buChar char="•"/>
            </a:pPr>
            <a:r>
              <a:rPr lang="en-US" sz="2400" dirty="0" smtClean="0">
                <a:solidFill>
                  <a:schemeClr val="tx2">
                    <a:lumMod val="75000"/>
                  </a:schemeClr>
                </a:solidFill>
              </a:rPr>
              <a:t>Edit the script to specify the right input and output files</a:t>
            </a:r>
          </a:p>
          <a:p>
            <a:pPr marL="742950" lvl="2" indent="-342900"/>
            <a:r>
              <a:rPr lang="en-US" sz="2400" dirty="0">
                <a:solidFill>
                  <a:schemeClr val="tx1"/>
                </a:solidFill>
              </a:rPr>
              <a:t>vim</a:t>
            </a:r>
            <a:r>
              <a:rPr lang="en-US" sz="2400" dirty="0">
                <a:solidFill>
                  <a:schemeClr val="tx2">
                    <a:lumMod val="75000"/>
                  </a:schemeClr>
                </a:solidFill>
              </a:rPr>
              <a:t> </a:t>
            </a:r>
            <a:r>
              <a:rPr lang="en-US" sz="2400" dirty="0" smtClean="0">
                <a:solidFill>
                  <a:schemeClr val="tx2">
                    <a:lumMod val="75000"/>
                  </a:schemeClr>
                </a:solidFill>
              </a:rPr>
              <a:t>spark_pinP.py</a:t>
            </a:r>
            <a:endParaRPr lang="en-US" sz="2400" dirty="0">
              <a:solidFill>
                <a:schemeClr val="tx2">
                  <a:lumMod val="75000"/>
                </a:schemeClr>
              </a:solidFill>
            </a:endParaRPr>
          </a:p>
          <a:p>
            <a:pPr lvl="1"/>
            <a:endParaRPr lang="en-US" dirty="0" smtClean="0"/>
          </a:p>
          <a:p>
            <a:endParaRPr lang="en-US" dirty="0" smtClean="0"/>
          </a:p>
        </p:txBody>
      </p:sp>
    </p:spTree>
    <p:extLst>
      <p:ext uri="{BB962C8B-B14F-4D97-AF65-F5344CB8AC3E}">
        <p14:creationId xmlns:p14="http://schemas.microsoft.com/office/powerpoint/2010/main" val="38689878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38200"/>
            <a:ext cx="8382000" cy="1163395"/>
          </a:xfrm>
        </p:spPr>
        <p:txBody>
          <a:bodyPr anchor="ctr">
            <a:normAutofit/>
          </a:bodyPr>
          <a:lstStyle/>
          <a:p>
            <a:r>
              <a:rPr lang="en-US" dirty="0"/>
              <a:t>Determine </a:t>
            </a:r>
            <a:r>
              <a:rPr lang="en-US" dirty="0" smtClean="0"/>
              <a:t>point-in-polygon</a:t>
            </a:r>
            <a:endParaRPr lang="en-US" dirty="0">
              <a:solidFill>
                <a:schemeClr val="tx2"/>
              </a:solidFill>
            </a:endParaRPr>
          </a:p>
        </p:txBody>
      </p:sp>
      <p:sp>
        <p:nvSpPr>
          <p:cNvPr id="3" name="Text Placeholder 2"/>
          <p:cNvSpPr>
            <a:spLocks noGrp="1"/>
          </p:cNvSpPr>
          <p:nvPr>
            <p:ph type="body" sz="quarter" idx="10"/>
          </p:nvPr>
        </p:nvSpPr>
        <p:spPr>
          <a:xfrm>
            <a:off x="381000" y="1905000"/>
            <a:ext cx="8382000" cy="4563894"/>
          </a:xfrm>
        </p:spPr>
        <p:txBody>
          <a:bodyPr>
            <a:normAutofit/>
          </a:bodyPr>
          <a:lstStyle/>
          <a:p>
            <a:r>
              <a:rPr lang="en-US" dirty="0" smtClean="0"/>
              <a:t>Perform the operations in Spark Shell environment</a:t>
            </a:r>
          </a:p>
          <a:p>
            <a:pPr lvl="1"/>
            <a:r>
              <a:rPr lang="en-US" sz="2100" dirty="0" smtClean="0"/>
              <a:t>cd ~/</a:t>
            </a:r>
            <a:r>
              <a:rPr lang="en-US" sz="2100" dirty="0" err="1" smtClean="0"/>
              <a:t>your_name</a:t>
            </a:r>
            <a:r>
              <a:rPr lang="en-US" sz="2100" dirty="0" smtClean="0"/>
              <a:t>/spark/code/python</a:t>
            </a:r>
          </a:p>
          <a:p>
            <a:pPr lvl="1"/>
            <a:r>
              <a:rPr lang="en-US" sz="2100" dirty="0" err="1" smtClean="0"/>
              <a:t>cp</a:t>
            </a:r>
            <a:r>
              <a:rPr lang="en-US" sz="2100" dirty="0" smtClean="0"/>
              <a:t> </a:t>
            </a:r>
            <a:r>
              <a:rPr lang="en-US" sz="2100" dirty="0"/>
              <a:t>/</a:t>
            </a:r>
            <a:r>
              <a:rPr lang="en-US" sz="2100" dirty="0" smtClean="0"/>
              <a:t>projects/EOT/spark/code/python/shell_spark.txt ./</a:t>
            </a:r>
            <a:endParaRPr lang="en-US" sz="2100" dirty="0"/>
          </a:p>
          <a:p>
            <a:pPr lvl="1"/>
            <a:r>
              <a:rPr lang="en-US" sz="2100" dirty="0" smtClean="0"/>
              <a:t>View the code: vim shell_spark.txt</a:t>
            </a:r>
          </a:p>
          <a:p>
            <a:pPr lvl="1"/>
            <a:r>
              <a:rPr lang="en-US" sz="2100" dirty="0" smtClean="0"/>
              <a:t>Open a text editor of your choice in your local machine</a:t>
            </a:r>
          </a:p>
          <a:p>
            <a:pPr lvl="1"/>
            <a:r>
              <a:rPr lang="en-US" sz="2100" dirty="0" smtClean="0"/>
              <a:t>Copy the text from vim to the text editor</a:t>
            </a:r>
          </a:p>
          <a:p>
            <a:pPr lvl="1"/>
            <a:r>
              <a:rPr lang="en-US" sz="2100" dirty="0" smtClean="0"/>
              <a:t>Quit vim, :q</a:t>
            </a:r>
          </a:p>
          <a:p>
            <a:pPr lvl="1"/>
            <a:r>
              <a:rPr lang="en-US" sz="2100" dirty="0" smtClean="0"/>
              <a:t>Let’s copy line by line and see what happens exactly!</a:t>
            </a:r>
            <a:endParaRPr lang="en-US" dirty="0" smtClean="0"/>
          </a:p>
          <a:p>
            <a:endParaRPr lang="en-US" dirty="0" smtClean="0"/>
          </a:p>
        </p:txBody>
      </p:sp>
    </p:spTree>
    <p:extLst>
      <p:ext uri="{BB962C8B-B14F-4D97-AF65-F5344CB8AC3E}">
        <p14:creationId xmlns:p14="http://schemas.microsoft.com/office/powerpoint/2010/main" val="21129637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38200"/>
            <a:ext cx="8382000" cy="1163395"/>
          </a:xfrm>
        </p:spPr>
        <p:txBody>
          <a:bodyPr anchor="ctr">
            <a:normAutofit/>
          </a:bodyPr>
          <a:lstStyle/>
          <a:p>
            <a:r>
              <a:rPr lang="en-US" dirty="0"/>
              <a:t>Determine </a:t>
            </a:r>
            <a:r>
              <a:rPr lang="en-US" dirty="0" smtClean="0"/>
              <a:t>point-in-polygon in a script</a:t>
            </a:r>
            <a:endParaRPr lang="en-US" dirty="0">
              <a:solidFill>
                <a:schemeClr val="tx2"/>
              </a:solidFill>
            </a:endParaRPr>
          </a:p>
        </p:txBody>
      </p:sp>
      <p:sp>
        <p:nvSpPr>
          <p:cNvPr id="3" name="Text Placeholder 2"/>
          <p:cNvSpPr>
            <a:spLocks noGrp="1"/>
          </p:cNvSpPr>
          <p:nvPr>
            <p:ph type="body" sz="quarter" idx="10"/>
          </p:nvPr>
        </p:nvSpPr>
        <p:spPr>
          <a:xfrm>
            <a:off x="381000" y="1905000"/>
            <a:ext cx="8382000" cy="4563894"/>
          </a:xfrm>
        </p:spPr>
        <p:txBody>
          <a:bodyPr>
            <a:normAutofit fontScale="92500" lnSpcReduction="10000"/>
          </a:bodyPr>
          <a:lstStyle/>
          <a:p>
            <a:r>
              <a:rPr lang="en-US" dirty="0" smtClean="0"/>
              <a:t>Edit the script</a:t>
            </a:r>
          </a:p>
          <a:p>
            <a:pPr lvl="1"/>
            <a:r>
              <a:rPr lang="en-US" sz="2100" dirty="0" smtClean="0"/>
              <a:t>show line numbers in vim. </a:t>
            </a:r>
            <a:r>
              <a:rPr lang="en-US" sz="2100" b="1" dirty="0" smtClean="0"/>
              <a:t>:set nu</a:t>
            </a:r>
            <a:endParaRPr lang="en-US" dirty="0"/>
          </a:p>
          <a:p>
            <a:pPr lvl="1"/>
            <a:r>
              <a:rPr lang="en-US" sz="2100" dirty="0"/>
              <a:t>change line 22 as</a:t>
            </a:r>
            <a:r>
              <a:rPr lang="en-US" sz="2100" dirty="0" smtClean="0"/>
              <a:t>:</a:t>
            </a:r>
          </a:p>
          <a:p>
            <a:pPr marL="914400" lvl="2" indent="0">
              <a:buNone/>
            </a:pPr>
            <a:r>
              <a:rPr lang="en-US" sz="2100" dirty="0" smtClean="0"/>
              <a:t>(</a:t>
            </a:r>
            <a:r>
              <a:rPr lang="en-US" sz="2100" dirty="0"/>
              <a:t>'</a:t>
            </a:r>
            <a:r>
              <a:rPr lang="en-US" sz="2100" dirty="0" err="1"/>
              <a:t>hdfs</a:t>
            </a:r>
            <a:r>
              <a:rPr lang="en-US" sz="2100" dirty="0"/>
              <a:t>://</a:t>
            </a:r>
            <a:r>
              <a:rPr lang="en-US" sz="2100" dirty="0" smtClean="0"/>
              <a:t>cg-hm11.ncsa.illinois.edu/</a:t>
            </a:r>
            <a:r>
              <a:rPr lang="en-US" sz="2100" b="1" dirty="0" smtClean="0"/>
              <a:t>user/</a:t>
            </a:r>
            <a:r>
              <a:rPr lang="en-US" sz="2100" b="1" dirty="0" err="1" smtClean="0"/>
              <a:t>cgtrnXX</a:t>
            </a:r>
            <a:r>
              <a:rPr lang="en-US" sz="2100" b="1" dirty="0" smtClean="0"/>
              <a:t>/</a:t>
            </a:r>
            <a:r>
              <a:rPr lang="en-US" sz="2100" b="1" dirty="0" err="1" smtClean="0"/>
              <a:t>your_name</a:t>
            </a:r>
            <a:r>
              <a:rPr lang="en-US" sz="2100" dirty="0" smtClean="0"/>
              <a:t>/day1_usa.txt</a:t>
            </a:r>
            <a:r>
              <a:rPr lang="en-US" sz="2100" dirty="0"/>
              <a:t>')</a:t>
            </a:r>
          </a:p>
          <a:p>
            <a:pPr lvl="1"/>
            <a:r>
              <a:rPr lang="en-US" sz="2100" dirty="0"/>
              <a:t>change line 45 </a:t>
            </a:r>
            <a:r>
              <a:rPr lang="en-US" sz="2100" dirty="0" smtClean="0"/>
              <a:t>as:</a:t>
            </a:r>
          </a:p>
          <a:p>
            <a:pPr marL="914400" lvl="2" indent="0">
              <a:buNone/>
            </a:pPr>
            <a:r>
              <a:rPr lang="en-US" sz="2100" dirty="0" smtClean="0"/>
              <a:t>(‘</a:t>
            </a:r>
            <a:r>
              <a:rPr lang="en-US" sz="2100" dirty="0" err="1" smtClean="0"/>
              <a:t>hdfs</a:t>
            </a:r>
            <a:r>
              <a:rPr lang="en-US" sz="2100" dirty="0"/>
              <a:t>://</a:t>
            </a:r>
            <a:r>
              <a:rPr lang="en-US" sz="2100" dirty="0" smtClean="0"/>
              <a:t>cg-hm11.ncsa.illinois.edu</a:t>
            </a:r>
            <a:r>
              <a:rPr lang="en-US" sz="2100" b="1" dirty="0" smtClean="0"/>
              <a:t>/user/</a:t>
            </a:r>
            <a:r>
              <a:rPr lang="en-US" sz="2100" b="1" dirty="0" err="1" smtClean="0"/>
              <a:t>cgtrnXX</a:t>
            </a:r>
            <a:r>
              <a:rPr lang="en-US" sz="2100" b="1" dirty="0" smtClean="0"/>
              <a:t>/</a:t>
            </a:r>
            <a:r>
              <a:rPr lang="en-US" sz="2100" b="1" dirty="0" err="1" smtClean="0"/>
              <a:t>your_name</a:t>
            </a:r>
            <a:r>
              <a:rPr lang="en-US" sz="2100" dirty="0" smtClean="0"/>
              <a:t>/day1_usa_polygon.txt’)</a:t>
            </a:r>
            <a:endParaRPr lang="en-US" sz="2100" dirty="0"/>
          </a:p>
          <a:p>
            <a:pPr marL="342900" lvl="1" indent="-342900">
              <a:buFont typeface="Arial" pitchFamily="34" charset="0"/>
              <a:buChar char="•"/>
            </a:pPr>
            <a:r>
              <a:rPr lang="en-US" sz="2400" dirty="0" smtClean="0">
                <a:solidFill>
                  <a:schemeClr val="tx2">
                    <a:lumMod val="75000"/>
                  </a:schemeClr>
                </a:solidFill>
              </a:rPr>
              <a:t>Run the script</a:t>
            </a:r>
          </a:p>
          <a:p>
            <a:pPr marL="742950" lvl="2" indent="-342900"/>
            <a:r>
              <a:rPr lang="en-US" sz="2400" dirty="0">
                <a:solidFill>
                  <a:schemeClr val="tx2">
                    <a:lumMod val="75000"/>
                  </a:schemeClr>
                </a:solidFill>
              </a:rPr>
              <a:t>spark-submit </a:t>
            </a:r>
            <a:r>
              <a:rPr lang="en-US" sz="2400" dirty="0" smtClean="0">
                <a:solidFill>
                  <a:schemeClr val="tx2">
                    <a:lumMod val="75000"/>
                  </a:schemeClr>
                </a:solidFill>
              </a:rPr>
              <a:t>spark_pinP.py</a:t>
            </a:r>
          </a:p>
          <a:p>
            <a:pPr marL="342900" lvl="2" indent="-342900"/>
            <a:r>
              <a:rPr lang="en-US" sz="2400" dirty="0" smtClean="0">
                <a:solidFill>
                  <a:schemeClr val="tx2">
                    <a:lumMod val="75000"/>
                  </a:schemeClr>
                </a:solidFill>
              </a:rPr>
              <a:t>Check </a:t>
            </a:r>
            <a:r>
              <a:rPr lang="en-US" sz="2400" dirty="0">
                <a:solidFill>
                  <a:schemeClr val="tx2">
                    <a:lumMod val="75000"/>
                  </a:schemeClr>
                </a:solidFill>
              </a:rPr>
              <a:t>the </a:t>
            </a:r>
            <a:r>
              <a:rPr lang="en-US" sz="2400" dirty="0" smtClean="0">
                <a:solidFill>
                  <a:schemeClr val="tx2">
                    <a:lumMod val="75000"/>
                  </a:schemeClr>
                </a:solidFill>
              </a:rPr>
              <a:t>result</a:t>
            </a:r>
          </a:p>
          <a:p>
            <a:pPr lvl="1"/>
            <a:r>
              <a:rPr lang="en-US" sz="2100" dirty="0" err="1"/>
              <a:t>hdfs</a:t>
            </a:r>
            <a:r>
              <a:rPr lang="en-US" sz="2100" dirty="0"/>
              <a:t> </a:t>
            </a:r>
            <a:r>
              <a:rPr lang="en-US" sz="2100" dirty="0" err="1"/>
              <a:t>dfs</a:t>
            </a:r>
            <a:r>
              <a:rPr lang="en-US" sz="2100" dirty="0"/>
              <a:t> –</a:t>
            </a:r>
            <a:r>
              <a:rPr lang="en-US" sz="2100" dirty="0" err="1"/>
              <a:t>getmerge</a:t>
            </a:r>
            <a:r>
              <a:rPr lang="en-US" sz="2100" dirty="0"/>
              <a:t> </a:t>
            </a:r>
            <a:r>
              <a:rPr lang="en-US" sz="2100" dirty="0" err="1" smtClean="0"/>
              <a:t>your_name</a:t>
            </a:r>
            <a:r>
              <a:rPr lang="en-US" sz="2100" dirty="0" smtClean="0"/>
              <a:t>/day1_usa_polygon.txt day1_usa_polygon.txt</a:t>
            </a:r>
            <a:endParaRPr lang="en-US" sz="2100" dirty="0"/>
          </a:p>
          <a:p>
            <a:pPr lvl="1"/>
            <a:r>
              <a:rPr lang="en-US" sz="2100" b="1" dirty="0"/>
              <a:t>vim</a:t>
            </a:r>
            <a:r>
              <a:rPr lang="en-US" sz="2100" dirty="0"/>
              <a:t> day1_usa_polygon.txt</a:t>
            </a:r>
          </a:p>
        </p:txBody>
      </p:sp>
    </p:spTree>
    <p:extLst>
      <p:ext uri="{BB962C8B-B14F-4D97-AF65-F5344CB8AC3E}">
        <p14:creationId xmlns:p14="http://schemas.microsoft.com/office/powerpoint/2010/main" val="39018822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38200"/>
            <a:ext cx="8382000" cy="1163395"/>
          </a:xfrm>
        </p:spPr>
        <p:txBody>
          <a:bodyPr anchor="ctr">
            <a:normAutofit/>
          </a:bodyPr>
          <a:lstStyle/>
          <a:p>
            <a:r>
              <a:rPr lang="en-US" dirty="0"/>
              <a:t>Determine </a:t>
            </a:r>
            <a:r>
              <a:rPr lang="en-US" dirty="0" smtClean="0"/>
              <a:t>point-in-polygon</a:t>
            </a:r>
            <a:endParaRPr lang="en-US" dirty="0">
              <a:solidFill>
                <a:schemeClr val="tx2"/>
              </a:solidFill>
            </a:endParaRPr>
          </a:p>
        </p:txBody>
      </p:sp>
      <p:sp>
        <p:nvSpPr>
          <p:cNvPr id="3" name="Text Placeholder 2"/>
          <p:cNvSpPr>
            <a:spLocks noGrp="1"/>
          </p:cNvSpPr>
          <p:nvPr>
            <p:ph type="body" sz="quarter" idx="10"/>
          </p:nvPr>
        </p:nvSpPr>
        <p:spPr>
          <a:xfrm>
            <a:off x="381000" y="1905000"/>
            <a:ext cx="8382000" cy="4563894"/>
          </a:xfrm>
        </p:spPr>
        <p:txBody>
          <a:bodyPr>
            <a:normAutofit/>
          </a:bodyPr>
          <a:lstStyle/>
          <a:p>
            <a:r>
              <a:rPr lang="en-US" dirty="0" smtClean="0"/>
              <a:t>Review the script</a:t>
            </a:r>
          </a:p>
          <a:p>
            <a:pPr lvl="1"/>
            <a:r>
              <a:rPr lang="en-US" sz="2100" dirty="0"/>
              <a:t>H</a:t>
            </a:r>
            <a:r>
              <a:rPr lang="en-US" sz="2100" dirty="0" smtClean="0"/>
              <a:t>ow do we add files when submitting the job via YARN</a:t>
            </a:r>
          </a:p>
          <a:p>
            <a:pPr lvl="1"/>
            <a:r>
              <a:rPr lang="en-US" sz="2100" dirty="0" smtClean="0"/>
              <a:t>How do we specify the parameters</a:t>
            </a:r>
          </a:p>
          <a:p>
            <a:pPr lvl="1"/>
            <a:r>
              <a:rPr lang="en-US" sz="2100" dirty="0" smtClean="0"/>
              <a:t>How do we performs the searches to find the candidate polygon</a:t>
            </a:r>
          </a:p>
          <a:p>
            <a:pPr lvl="1"/>
            <a:r>
              <a:rPr lang="en-US" sz="2100" dirty="0" smtClean="0"/>
              <a:t>How do we specify the input and output</a:t>
            </a:r>
          </a:p>
          <a:p>
            <a:pPr lvl="1"/>
            <a:r>
              <a:rPr lang="en-US" sz="2100" dirty="0" smtClean="0"/>
              <a:t>How do we implement the filter() and map() functions</a:t>
            </a:r>
          </a:p>
          <a:p>
            <a:pPr lvl="1"/>
            <a:r>
              <a:rPr lang="en-US" sz="2100" dirty="0" smtClean="0"/>
              <a:t>…</a:t>
            </a:r>
          </a:p>
          <a:p>
            <a:pPr marL="342900" lvl="1" indent="-342900">
              <a:buFont typeface="Arial" pitchFamily="34" charset="0"/>
              <a:buChar char="•"/>
            </a:pPr>
            <a:r>
              <a:rPr lang="en-US" sz="2400" dirty="0" smtClean="0">
                <a:solidFill>
                  <a:schemeClr val="tx2">
                    <a:lumMod val="75000"/>
                  </a:schemeClr>
                </a:solidFill>
              </a:rPr>
              <a:t>What’s </a:t>
            </a:r>
            <a:r>
              <a:rPr lang="en-US" sz="2400" dirty="0">
                <a:solidFill>
                  <a:schemeClr val="tx2">
                    <a:lumMod val="75000"/>
                  </a:schemeClr>
                </a:solidFill>
              </a:rPr>
              <a:t>next</a:t>
            </a:r>
            <a:r>
              <a:rPr lang="en-US" sz="2400" dirty="0" smtClean="0">
                <a:solidFill>
                  <a:schemeClr val="tx2">
                    <a:lumMod val="75000"/>
                  </a:schemeClr>
                </a:solidFill>
              </a:rPr>
              <a:t>?</a:t>
            </a:r>
          </a:p>
          <a:p>
            <a:pPr lvl="1"/>
            <a:r>
              <a:rPr lang="en-US" sz="2100" dirty="0" smtClean="0"/>
              <a:t>Now we know each point belong to a certain polygon, and we know the timestamp for which is the origin and which is the destination</a:t>
            </a:r>
          </a:p>
          <a:p>
            <a:pPr lvl="1"/>
            <a:r>
              <a:rPr lang="en-US" sz="2100" dirty="0" smtClean="0"/>
              <a:t>The next is mapping movement flows</a:t>
            </a:r>
            <a:endParaRPr lang="en-US" sz="2100" dirty="0"/>
          </a:p>
        </p:txBody>
      </p:sp>
    </p:spTree>
    <p:extLst>
      <p:ext uri="{BB962C8B-B14F-4D97-AF65-F5344CB8AC3E}">
        <p14:creationId xmlns:p14="http://schemas.microsoft.com/office/powerpoint/2010/main" val="2310579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38200"/>
            <a:ext cx="8382000" cy="1163395"/>
          </a:xfrm>
        </p:spPr>
        <p:txBody>
          <a:bodyPr>
            <a:normAutofit/>
          </a:bodyPr>
          <a:lstStyle/>
          <a:p>
            <a:r>
              <a:rPr lang="en-US" b="1" dirty="0" smtClean="0"/>
              <a:t>D3.js</a:t>
            </a:r>
            <a:endParaRPr lang="en-US" b="1" dirty="0">
              <a:solidFill>
                <a:schemeClr val="tx2"/>
              </a:solidFill>
            </a:endParaRPr>
          </a:p>
        </p:txBody>
      </p:sp>
      <p:sp>
        <p:nvSpPr>
          <p:cNvPr id="3" name="Text Placeholder 2"/>
          <p:cNvSpPr>
            <a:spLocks noGrp="1"/>
          </p:cNvSpPr>
          <p:nvPr>
            <p:ph type="body" sz="quarter" idx="10"/>
          </p:nvPr>
        </p:nvSpPr>
        <p:spPr>
          <a:xfrm>
            <a:off x="381000" y="2264923"/>
            <a:ext cx="8382000" cy="3502497"/>
          </a:xfrm>
        </p:spPr>
        <p:txBody>
          <a:bodyPr>
            <a:normAutofit/>
          </a:bodyPr>
          <a:lstStyle/>
          <a:p>
            <a:r>
              <a:rPr lang="en-US" dirty="0"/>
              <a:t>A</a:t>
            </a:r>
            <a:r>
              <a:rPr lang="en-US" dirty="0" smtClean="0"/>
              <a:t> </a:t>
            </a:r>
            <a:r>
              <a:rPr lang="en-US" dirty="0"/>
              <a:t>JavaScript library for manipulating documents based on data. </a:t>
            </a:r>
            <a:endParaRPr lang="en-US" dirty="0" smtClean="0"/>
          </a:p>
          <a:p>
            <a:r>
              <a:rPr lang="en-US" dirty="0" smtClean="0"/>
              <a:t>D3 provides visualization of data using </a:t>
            </a:r>
            <a:r>
              <a:rPr lang="en-US" dirty="0"/>
              <a:t>HTML, SVG, and </a:t>
            </a:r>
            <a:r>
              <a:rPr lang="en-US" dirty="0" smtClean="0"/>
              <a:t>CSS.</a:t>
            </a:r>
          </a:p>
          <a:p>
            <a:r>
              <a:rPr lang="en-US" dirty="0" smtClean="0"/>
              <a:t>D3 combines </a:t>
            </a:r>
            <a:r>
              <a:rPr lang="en-US" dirty="0"/>
              <a:t>powerful visualization components and a data-driven approach to DOM manipulation.</a:t>
            </a:r>
          </a:p>
          <a:p>
            <a:r>
              <a:rPr lang="en-US" dirty="0" smtClean="0"/>
              <a:t>Everything you want to know about D3.js</a:t>
            </a:r>
            <a:r>
              <a:rPr lang="en-US" dirty="0"/>
              <a:t>, visit </a:t>
            </a:r>
            <a:r>
              <a:rPr lang="en-US" dirty="0">
                <a:hlinkClick r:id="rId3"/>
              </a:rPr>
              <a:t>http://d3js.org</a:t>
            </a:r>
            <a:r>
              <a:rPr lang="en-US" dirty="0" smtClean="0">
                <a:hlinkClick r:id="rId3"/>
              </a:rPr>
              <a:t>/</a:t>
            </a:r>
            <a:endParaRPr lang="en-US" dirty="0" smtClean="0"/>
          </a:p>
          <a:p>
            <a:r>
              <a:rPr lang="en-US" dirty="0" smtClean="0"/>
              <a:t>Check out the demos on the website</a:t>
            </a:r>
          </a:p>
          <a:p>
            <a:r>
              <a:rPr lang="en-US" dirty="0" smtClean="0"/>
              <a:t>For </a:t>
            </a:r>
            <a:r>
              <a:rPr lang="en-US" dirty="0"/>
              <a:t>geographical visualization: </a:t>
            </a:r>
            <a:r>
              <a:rPr lang="en-US" dirty="0">
                <a:hlinkClick r:id="rId4"/>
              </a:rPr>
              <a:t>http://datamaps.github.io</a:t>
            </a:r>
            <a:r>
              <a:rPr lang="en-US" dirty="0" smtClean="0">
                <a:hlinkClick r:id="rId4"/>
              </a:rPr>
              <a:t>/</a:t>
            </a:r>
            <a:endParaRPr lang="en-US" dirty="0" smtClean="0"/>
          </a:p>
          <a:p>
            <a:pPr marL="0" indent="0">
              <a:buNone/>
            </a:pPr>
            <a:endParaRPr lang="en-US" dirty="0" smtClean="0"/>
          </a:p>
        </p:txBody>
      </p:sp>
    </p:spTree>
    <p:extLst>
      <p:ext uri="{BB962C8B-B14F-4D97-AF65-F5344CB8AC3E}">
        <p14:creationId xmlns:p14="http://schemas.microsoft.com/office/powerpoint/2010/main" val="831808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38200"/>
            <a:ext cx="8382000" cy="1163395"/>
          </a:xfrm>
        </p:spPr>
        <p:txBody>
          <a:bodyPr>
            <a:normAutofit/>
          </a:bodyPr>
          <a:lstStyle/>
          <a:p>
            <a:r>
              <a:rPr lang="en-US" b="1" dirty="0" smtClean="0"/>
              <a:t>D3.js</a:t>
            </a:r>
            <a:endParaRPr lang="en-US" b="1" dirty="0">
              <a:solidFill>
                <a:schemeClr val="tx2"/>
              </a:solidFill>
            </a:endParaRPr>
          </a:p>
        </p:txBody>
      </p:sp>
      <p:sp>
        <p:nvSpPr>
          <p:cNvPr id="3" name="Text Placeholder 2"/>
          <p:cNvSpPr>
            <a:spLocks noGrp="1"/>
          </p:cNvSpPr>
          <p:nvPr>
            <p:ph type="body" sz="quarter" idx="10"/>
          </p:nvPr>
        </p:nvSpPr>
        <p:spPr>
          <a:xfrm>
            <a:off x="381000" y="1905000"/>
            <a:ext cx="8382000" cy="3502497"/>
          </a:xfrm>
        </p:spPr>
        <p:txBody>
          <a:bodyPr>
            <a:normAutofit/>
          </a:bodyPr>
          <a:lstStyle/>
          <a:p>
            <a:r>
              <a:rPr lang="en-US" dirty="0" smtClean="0"/>
              <a:t>Start a simple web server</a:t>
            </a:r>
          </a:p>
          <a:p>
            <a:pPr lvl="1"/>
            <a:r>
              <a:rPr lang="en-US" sz="2000" dirty="0" smtClean="0"/>
              <a:t>cd </a:t>
            </a:r>
            <a:r>
              <a:rPr lang="en-US" sz="2000" dirty="0"/>
              <a:t>~/</a:t>
            </a:r>
            <a:r>
              <a:rPr lang="en-US" sz="2000" dirty="0" err="1" smtClean="0"/>
              <a:t>your_name</a:t>
            </a:r>
            <a:r>
              <a:rPr lang="en-US" sz="2000" dirty="0" smtClean="0"/>
              <a:t>/spark/mp_d3</a:t>
            </a:r>
            <a:endParaRPr lang="en-US" sz="2000" dirty="0"/>
          </a:p>
          <a:p>
            <a:pPr lvl="1"/>
            <a:r>
              <a:rPr lang="en-US" sz="2000" dirty="0" smtClean="0"/>
              <a:t>python </a:t>
            </a:r>
            <a:r>
              <a:rPr lang="en-US" sz="2000" dirty="0"/>
              <a:t>-m </a:t>
            </a:r>
            <a:r>
              <a:rPr lang="en-US" sz="2000" dirty="0" err="1"/>
              <a:t>SimpleHTTPServer</a:t>
            </a:r>
            <a:r>
              <a:rPr lang="en-US" sz="2000" dirty="0"/>
              <a:t> </a:t>
            </a:r>
            <a:r>
              <a:rPr lang="en-US" sz="2000" dirty="0" smtClean="0"/>
              <a:t>80xx </a:t>
            </a:r>
          </a:p>
          <a:p>
            <a:pPr marL="0" indent="0">
              <a:buNone/>
            </a:pPr>
            <a:r>
              <a:rPr lang="en-US" sz="2000" dirty="0" smtClean="0"/>
              <a:t>(xx could be your account number, for those who use the same account, you could use 70xx if you see an error)</a:t>
            </a:r>
          </a:p>
          <a:p>
            <a:r>
              <a:rPr lang="en-US" dirty="0" smtClean="0"/>
              <a:t>Open another console and login to ROGER with X server on</a:t>
            </a:r>
          </a:p>
          <a:p>
            <a:pPr lvl="1"/>
            <a:r>
              <a:rPr lang="en-US" sz="2000" dirty="0" err="1" smtClean="0"/>
              <a:t>ssh</a:t>
            </a:r>
            <a:r>
              <a:rPr lang="en-US" sz="2000" dirty="0" smtClean="0"/>
              <a:t> -X </a:t>
            </a:r>
            <a:r>
              <a:rPr lang="en-US" sz="2000" dirty="0" smtClean="0">
                <a:hlinkClick r:id="rId3"/>
              </a:rPr>
              <a:t>cgtrnxx@roger-login.ncsa.illinois.edu</a:t>
            </a:r>
            <a:endParaRPr lang="en-US" sz="2000" dirty="0" smtClean="0"/>
          </a:p>
          <a:p>
            <a:pPr lvl="1"/>
            <a:r>
              <a:rPr lang="en-US" sz="2000" dirty="0"/>
              <a:t>l</a:t>
            </a:r>
            <a:r>
              <a:rPr lang="en-US" sz="2000" dirty="0" smtClean="0"/>
              <a:t>aunch </a:t>
            </a:r>
            <a:r>
              <a:rPr lang="en-US" sz="2000" dirty="0" err="1" smtClean="0"/>
              <a:t>firefox</a:t>
            </a:r>
            <a:r>
              <a:rPr lang="en-US" sz="2000" dirty="0" smtClean="0"/>
              <a:t>: </a:t>
            </a:r>
            <a:r>
              <a:rPr lang="en-US" sz="2000" dirty="0"/>
              <a:t>/home/</a:t>
            </a:r>
            <a:r>
              <a:rPr lang="en-US" sz="2000" dirty="0" err="1"/>
              <a:t>cgtrnxx</a:t>
            </a:r>
            <a:r>
              <a:rPr lang="en-US" sz="2000" dirty="0"/>
              <a:t>/</a:t>
            </a:r>
            <a:r>
              <a:rPr lang="en-US" sz="2000" dirty="0" err="1"/>
              <a:t>your_name</a:t>
            </a:r>
            <a:r>
              <a:rPr lang="en-US" sz="2000" dirty="0"/>
              <a:t>/spark/</a:t>
            </a:r>
            <a:r>
              <a:rPr lang="en-US" sz="2000" dirty="0" err="1"/>
              <a:t>firefox</a:t>
            </a:r>
            <a:r>
              <a:rPr lang="en-US" sz="2000" dirty="0"/>
              <a:t>/</a:t>
            </a:r>
            <a:r>
              <a:rPr lang="en-US" sz="2000" dirty="0" err="1"/>
              <a:t>firefox</a:t>
            </a:r>
            <a:r>
              <a:rPr lang="en-US" sz="2000" dirty="0"/>
              <a:t> </a:t>
            </a:r>
            <a:r>
              <a:rPr lang="en-US" sz="2000" dirty="0" smtClean="0"/>
              <a:t>--no-remote</a:t>
            </a:r>
          </a:p>
          <a:p>
            <a:pPr lvl="1"/>
            <a:r>
              <a:rPr lang="en-US" sz="2000" dirty="0" smtClean="0"/>
              <a:t>open the link: </a:t>
            </a:r>
            <a:r>
              <a:rPr lang="en-US" sz="2000" b="1" dirty="0" smtClean="0"/>
              <a:t>http://localhost:80xx/index.html</a:t>
            </a:r>
            <a:endParaRPr lang="en-US" sz="2000" b="1" dirty="0"/>
          </a:p>
          <a:p>
            <a:endParaRPr lang="en-US" dirty="0" smtClean="0"/>
          </a:p>
        </p:txBody>
      </p:sp>
    </p:spTree>
    <p:extLst>
      <p:ext uri="{BB962C8B-B14F-4D97-AF65-F5344CB8AC3E}">
        <p14:creationId xmlns:p14="http://schemas.microsoft.com/office/powerpoint/2010/main" val="462622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38200"/>
            <a:ext cx="8382000" cy="1163395"/>
          </a:xfrm>
        </p:spPr>
        <p:txBody>
          <a:bodyPr>
            <a:normAutofit/>
          </a:bodyPr>
          <a:lstStyle/>
          <a:p>
            <a:r>
              <a:rPr lang="en-US" b="1" dirty="0" smtClean="0"/>
              <a:t>Demo: Map of USA</a:t>
            </a:r>
            <a:endParaRPr lang="en-US" b="1" dirty="0">
              <a:solidFill>
                <a:schemeClr val="tx2"/>
              </a:solidFill>
            </a:endParaRPr>
          </a:p>
        </p:txBody>
      </p:sp>
      <p:pic>
        <p:nvPicPr>
          <p:cNvPr id="4" name="Picture 3"/>
          <p:cNvPicPr>
            <a:picLocks noChangeAspect="1"/>
          </p:cNvPicPr>
          <p:nvPr/>
        </p:nvPicPr>
        <p:blipFill rotWithShape="1">
          <a:blip r:embed="rId3"/>
          <a:srcRect l="-2801" t="-838" r="-1524" b="-2462"/>
          <a:stretch/>
        </p:blipFill>
        <p:spPr>
          <a:xfrm>
            <a:off x="603250" y="2001595"/>
            <a:ext cx="7937500" cy="4322451"/>
          </a:xfrm>
          <a:prstGeom prst="rect">
            <a:avLst/>
          </a:prstGeom>
        </p:spPr>
      </p:pic>
    </p:spTree>
    <p:extLst>
      <p:ext uri="{BB962C8B-B14F-4D97-AF65-F5344CB8AC3E}">
        <p14:creationId xmlns:p14="http://schemas.microsoft.com/office/powerpoint/2010/main" val="2382011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38200"/>
            <a:ext cx="8382000" cy="1163395"/>
          </a:xfrm>
        </p:spPr>
        <p:txBody>
          <a:bodyPr>
            <a:normAutofit/>
          </a:bodyPr>
          <a:lstStyle/>
          <a:p>
            <a:r>
              <a:rPr lang="en-US" dirty="0"/>
              <a:t>Create your own map</a:t>
            </a:r>
          </a:p>
        </p:txBody>
      </p:sp>
      <p:sp>
        <p:nvSpPr>
          <p:cNvPr id="3" name="Text Placeholder 2"/>
          <p:cNvSpPr>
            <a:spLocks noGrp="1"/>
          </p:cNvSpPr>
          <p:nvPr>
            <p:ph type="body" sz="quarter" idx="10"/>
          </p:nvPr>
        </p:nvSpPr>
        <p:spPr>
          <a:xfrm>
            <a:off x="381000" y="2294107"/>
            <a:ext cx="8382000" cy="3502497"/>
          </a:xfrm>
        </p:spPr>
        <p:txBody>
          <a:bodyPr>
            <a:normAutofit lnSpcReduction="10000"/>
          </a:bodyPr>
          <a:lstStyle/>
          <a:p>
            <a:r>
              <a:rPr lang="en-US" dirty="0" err="1" smtClean="0"/>
              <a:t>TopoJSON</a:t>
            </a:r>
            <a:endParaRPr lang="en-US" dirty="0"/>
          </a:p>
          <a:p>
            <a:r>
              <a:rPr lang="en-US" u="sng" dirty="0">
                <a:hlinkClick r:id="rId3"/>
              </a:rPr>
              <a:t>https://github.com/mbostock/topojson</a:t>
            </a:r>
            <a:endParaRPr lang="en-US" dirty="0"/>
          </a:p>
          <a:p>
            <a:r>
              <a:rPr lang="en-US" dirty="0"/>
              <a:t>Usage:</a:t>
            </a:r>
          </a:p>
          <a:p>
            <a:r>
              <a:rPr lang="en-US" i="1" dirty="0" err="1"/>
              <a:t>topojson</a:t>
            </a:r>
            <a:r>
              <a:rPr lang="en-US" i="1" dirty="0"/>
              <a:t> [options] -- [file …]</a:t>
            </a:r>
            <a:endParaRPr lang="en-US" dirty="0"/>
          </a:p>
          <a:p>
            <a:r>
              <a:rPr lang="en-US" dirty="0"/>
              <a:t>Input files can be one or more of:</a:t>
            </a:r>
          </a:p>
          <a:p>
            <a:r>
              <a:rPr lang="en-US" dirty="0"/>
              <a:t>.</a:t>
            </a:r>
            <a:r>
              <a:rPr lang="en-US" dirty="0" err="1"/>
              <a:t>json</a:t>
            </a:r>
            <a:r>
              <a:rPr lang="en-US" dirty="0"/>
              <a:t> </a:t>
            </a:r>
            <a:r>
              <a:rPr lang="en-US" dirty="0" err="1"/>
              <a:t>GeoJSON</a:t>
            </a:r>
            <a:r>
              <a:rPr lang="en-US" dirty="0"/>
              <a:t> or </a:t>
            </a:r>
            <a:r>
              <a:rPr lang="en-US" dirty="0" err="1"/>
              <a:t>TopoJSON</a:t>
            </a:r>
            <a:endParaRPr lang="en-US" dirty="0"/>
          </a:p>
          <a:p>
            <a:r>
              <a:rPr lang="en-US" dirty="0"/>
              <a:t>.</a:t>
            </a:r>
            <a:r>
              <a:rPr lang="en-US" dirty="0" err="1"/>
              <a:t>shp</a:t>
            </a:r>
            <a:r>
              <a:rPr lang="en-US" dirty="0"/>
              <a:t> ESRI shapefile</a:t>
            </a:r>
          </a:p>
          <a:p>
            <a:r>
              <a:rPr lang="en-US" dirty="0"/>
              <a:t>.csv comma-separated values (CSV)</a:t>
            </a:r>
          </a:p>
          <a:p>
            <a:r>
              <a:rPr lang="en-US" dirty="0"/>
              <a:t>.</a:t>
            </a:r>
            <a:r>
              <a:rPr lang="en-US" dirty="0" err="1"/>
              <a:t>tsv</a:t>
            </a:r>
            <a:r>
              <a:rPr lang="en-US" dirty="0"/>
              <a:t> tab-separated values (TSV)</a:t>
            </a:r>
          </a:p>
          <a:p>
            <a:endParaRPr lang="en-US" dirty="0" smtClean="0"/>
          </a:p>
        </p:txBody>
      </p:sp>
    </p:spTree>
    <p:extLst>
      <p:ext uri="{BB962C8B-B14F-4D97-AF65-F5344CB8AC3E}">
        <p14:creationId xmlns:p14="http://schemas.microsoft.com/office/powerpoint/2010/main" val="21603228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sz="3200" b="1" dirty="0" smtClean="0"/>
              <a:t>Visualization and knowledge discovery</a:t>
            </a:r>
            <a:endParaRPr lang="en-US" sz="3200" b="1" dirty="0"/>
          </a:p>
        </p:txBody>
      </p:sp>
      <p:sp>
        <p:nvSpPr>
          <p:cNvPr id="4" name="Slide Number Placeholder 3"/>
          <p:cNvSpPr>
            <a:spLocks noGrp="1"/>
          </p:cNvSpPr>
          <p:nvPr>
            <p:ph type="sldNum" sz="quarter" idx="12"/>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6</a:t>
            </a:fld>
            <a:endParaRPr lang="en-US" sz="1000" b="0" dirty="0" smtClean="0">
              <a:latin typeface="Tahoma" charset="0"/>
            </a:endParaRPr>
          </a:p>
        </p:txBody>
      </p:sp>
      <p:pic>
        <p:nvPicPr>
          <p:cNvPr id="1026" name="Picture 2" descr="downlo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7618" y="1490133"/>
            <a:ext cx="4328763" cy="432876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57200" y="5800248"/>
            <a:ext cx="8550922" cy="738664"/>
          </a:xfrm>
          <a:prstGeom prst="rect">
            <a:avLst/>
          </a:prstGeom>
          <a:noFill/>
        </p:spPr>
        <p:txBody>
          <a:bodyPr wrap="square" rtlCol="0">
            <a:spAutoFit/>
          </a:bodyPr>
          <a:lstStyle/>
          <a:p>
            <a:pPr algn="ctr"/>
            <a:r>
              <a:rPr lang="en-US" sz="1400" dirty="0" smtClean="0"/>
              <a:t>Visualization of New York taxi data</a:t>
            </a:r>
          </a:p>
          <a:p>
            <a:pPr algn="ctr"/>
            <a:r>
              <a:rPr lang="en-US" sz="1400" dirty="0" smtClean="0"/>
              <a:t>The black pixel means the taxi did not have fare and yellows means it did </a:t>
            </a:r>
          </a:p>
          <a:p>
            <a:pPr algn="ctr"/>
            <a:r>
              <a:rPr lang="en-US" sz="1400" dirty="0" smtClean="0"/>
              <a:t>Source</a:t>
            </a:r>
            <a:r>
              <a:rPr lang="en-US" sz="1400" dirty="0"/>
              <a:t>: http://chriswhong.com/open-data/my-first-data-art-nyc-taxi-defrag/ </a:t>
            </a:r>
          </a:p>
        </p:txBody>
      </p:sp>
    </p:spTree>
    <p:extLst>
      <p:ext uri="{BB962C8B-B14F-4D97-AF65-F5344CB8AC3E}">
        <p14:creationId xmlns:p14="http://schemas.microsoft.com/office/powerpoint/2010/main" val="4043119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38200"/>
            <a:ext cx="8382000" cy="1163395"/>
          </a:xfrm>
        </p:spPr>
        <p:txBody>
          <a:bodyPr>
            <a:normAutofit fontScale="90000"/>
          </a:bodyPr>
          <a:lstStyle/>
          <a:p>
            <a:r>
              <a:rPr lang="en-US" b="1" dirty="0" smtClean="0"/>
              <a:t>Generate Twitter user movement flows</a:t>
            </a:r>
            <a:endParaRPr lang="en-US" b="1" dirty="0">
              <a:solidFill>
                <a:schemeClr val="tx2"/>
              </a:solidFill>
            </a:endParaRPr>
          </a:p>
        </p:txBody>
      </p:sp>
      <p:sp>
        <p:nvSpPr>
          <p:cNvPr id="3" name="Text Placeholder 2"/>
          <p:cNvSpPr>
            <a:spLocks noGrp="1"/>
          </p:cNvSpPr>
          <p:nvPr>
            <p:ph type="body" sz="quarter" idx="10"/>
          </p:nvPr>
        </p:nvSpPr>
        <p:spPr>
          <a:xfrm>
            <a:off x="381000" y="1905000"/>
            <a:ext cx="8382000" cy="4521200"/>
          </a:xfrm>
        </p:spPr>
        <p:txBody>
          <a:bodyPr>
            <a:normAutofit/>
          </a:bodyPr>
          <a:lstStyle/>
          <a:p>
            <a:r>
              <a:rPr lang="en-US" dirty="0" smtClean="0"/>
              <a:t>For this workshop, let’s consider the state-level Twitter user movements</a:t>
            </a:r>
          </a:p>
          <a:p>
            <a:r>
              <a:rPr lang="en-US" dirty="0" smtClean="0"/>
              <a:t>Suppose a user Twitter user tweeted at state A at time t1, and next moment, this user tweeted at state A at time t2, and next moment, at state B at time t3</a:t>
            </a:r>
          </a:p>
          <a:p>
            <a:r>
              <a:rPr lang="en-US" dirty="0" smtClean="0"/>
              <a:t>Therefore, the flow from A to B is one</a:t>
            </a:r>
          </a:p>
          <a:p>
            <a:r>
              <a:rPr lang="en-US" dirty="0" smtClean="0"/>
              <a:t>And imaging the collection of millions of Twitter users</a:t>
            </a:r>
          </a:p>
          <a:p>
            <a:pPr marL="3600450" lvl="8" indent="0">
              <a:buNone/>
            </a:pPr>
            <a:r>
              <a:rPr lang="en-US" sz="2000" dirty="0" smtClean="0">
                <a:solidFill>
                  <a:schemeClr val="tx1"/>
                </a:solidFill>
              </a:rPr>
              <a:t>A, B, count1</a:t>
            </a:r>
          </a:p>
          <a:p>
            <a:pPr marL="3600450" lvl="8" indent="0">
              <a:buNone/>
            </a:pPr>
            <a:r>
              <a:rPr lang="en-US" sz="2000" dirty="0" smtClean="0">
                <a:solidFill>
                  <a:schemeClr val="tx1"/>
                </a:solidFill>
              </a:rPr>
              <a:t>B, C, count2</a:t>
            </a:r>
          </a:p>
          <a:p>
            <a:pPr marL="3600450" lvl="8" indent="0">
              <a:buNone/>
            </a:pPr>
            <a:r>
              <a:rPr lang="en-US" sz="2000" dirty="0" smtClean="0">
                <a:solidFill>
                  <a:schemeClr val="tx1"/>
                </a:solidFill>
              </a:rPr>
              <a:t>…</a:t>
            </a:r>
          </a:p>
          <a:p>
            <a:pPr marL="3600450" lvl="8" indent="0">
              <a:buNone/>
            </a:pPr>
            <a:r>
              <a:rPr lang="en-US" sz="2000" dirty="0" smtClean="0">
                <a:solidFill>
                  <a:schemeClr val="tx1"/>
                </a:solidFill>
              </a:rPr>
              <a:t>M, N, </a:t>
            </a:r>
            <a:r>
              <a:rPr lang="en-US" sz="2000" dirty="0" err="1" smtClean="0">
                <a:solidFill>
                  <a:schemeClr val="tx1"/>
                </a:solidFill>
              </a:rPr>
              <a:t>count</a:t>
            </a:r>
            <a:r>
              <a:rPr lang="en-US" dirty="0" err="1" smtClean="0">
                <a:solidFill>
                  <a:schemeClr val="tx1"/>
                </a:solidFill>
              </a:rPr>
              <a:t>n</a:t>
            </a:r>
            <a:endParaRPr lang="en-US" dirty="0" smtClean="0">
              <a:solidFill>
                <a:schemeClr val="tx1"/>
              </a:solidFill>
            </a:endParaRPr>
          </a:p>
          <a:p>
            <a:endParaRPr lang="en-US" dirty="0" smtClean="0"/>
          </a:p>
          <a:p>
            <a:endParaRPr lang="en-US" dirty="0" smtClean="0"/>
          </a:p>
        </p:txBody>
      </p:sp>
    </p:spTree>
    <p:extLst>
      <p:ext uri="{BB962C8B-B14F-4D97-AF65-F5344CB8AC3E}">
        <p14:creationId xmlns:p14="http://schemas.microsoft.com/office/powerpoint/2010/main" val="93716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38200"/>
            <a:ext cx="8382000" cy="1163395"/>
          </a:xfrm>
        </p:spPr>
        <p:txBody>
          <a:bodyPr>
            <a:normAutofit fontScale="90000"/>
          </a:bodyPr>
          <a:lstStyle/>
          <a:p>
            <a:r>
              <a:rPr lang="en-US" b="1" dirty="0" smtClean="0"/>
              <a:t>Generate Twitter user movement flows</a:t>
            </a:r>
            <a:endParaRPr lang="en-US" b="1" dirty="0">
              <a:solidFill>
                <a:schemeClr val="tx2"/>
              </a:solidFill>
            </a:endParaRPr>
          </a:p>
        </p:txBody>
      </p:sp>
      <p:sp>
        <p:nvSpPr>
          <p:cNvPr id="3" name="Text Placeholder 2"/>
          <p:cNvSpPr>
            <a:spLocks noGrp="1"/>
          </p:cNvSpPr>
          <p:nvPr>
            <p:ph type="body" sz="quarter" idx="10"/>
          </p:nvPr>
        </p:nvSpPr>
        <p:spPr>
          <a:xfrm>
            <a:off x="381000" y="1905000"/>
            <a:ext cx="8382000" cy="4521200"/>
          </a:xfrm>
        </p:spPr>
        <p:txBody>
          <a:bodyPr>
            <a:normAutofit lnSpcReduction="10000"/>
          </a:bodyPr>
          <a:lstStyle/>
          <a:p>
            <a:r>
              <a:rPr lang="en-US" dirty="0" smtClean="0"/>
              <a:t>Edit the script</a:t>
            </a:r>
          </a:p>
          <a:p>
            <a:pPr lvl="1"/>
            <a:r>
              <a:rPr lang="en-US" sz="2000" dirty="0" smtClean="0"/>
              <a:t>cd ~/</a:t>
            </a:r>
            <a:r>
              <a:rPr lang="en-US" sz="2000" dirty="0" err="1" smtClean="0"/>
              <a:t>your_name</a:t>
            </a:r>
            <a:r>
              <a:rPr lang="en-US" sz="2000" dirty="0" smtClean="0"/>
              <a:t>/spark/code/python</a:t>
            </a:r>
          </a:p>
          <a:p>
            <a:pPr lvl="1"/>
            <a:r>
              <a:rPr lang="en-US" sz="2000" dirty="0" smtClean="0"/>
              <a:t>vim spark_flows.py</a:t>
            </a:r>
          </a:p>
          <a:p>
            <a:pPr lvl="1"/>
            <a:r>
              <a:rPr lang="en-US" sz="2000" dirty="0" smtClean="0"/>
              <a:t>Show line number. </a:t>
            </a:r>
            <a:r>
              <a:rPr lang="en-US" sz="2000" b="1" dirty="0" smtClean="0"/>
              <a:t>:set nu</a:t>
            </a:r>
          </a:p>
          <a:p>
            <a:pPr lvl="1"/>
            <a:r>
              <a:rPr lang="en-US" sz="2000" dirty="0" smtClean="0"/>
              <a:t>Change line 25 to: </a:t>
            </a:r>
            <a:r>
              <a:rPr lang="en-US" sz="2000" dirty="0" err="1" smtClean="0"/>
              <a:t>mOutFile</a:t>
            </a:r>
            <a:r>
              <a:rPr lang="en-US" sz="2000" dirty="0" smtClean="0"/>
              <a:t> </a:t>
            </a:r>
            <a:r>
              <a:rPr lang="en-US" sz="2000" dirty="0"/>
              <a:t>= open("/</a:t>
            </a:r>
            <a:r>
              <a:rPr lang="en-US" sz="2000" dirty="0" smtClean="0"/>
              <a:t>home/</a:t>
            </a:r>
            <a:r>
              <a:rPr lang="en-US" sz="2000" b="1" dirty="0" err="1" smtClean="0"/>
              <a:t>cgtrnxx</a:t>
            </a:r>
            <a:r>
              <a:rPr lang="en-US" sz="2000" b="1" dirty="0" smtClean="0"/>
              <a:t>/</a:t>
            </a:r>
            <a:r>
              <a:rPr lang="en-US" sz="2000" b="1" dirty="0" err="1" smtClean="0"/>
              <a:t>your_name</a:t>
            </a:r>
            <a:r>
              <a:rPr lang="en-US" sz="2000" dirty="0" smtClean="0"/>
              <a:t>/spark/us_d3/matrix.</a:t>
            </a:r>
            <a:r>
              <a:rPr lang="en-US" sz="2000" dirty="0" err="1" smtClean="0"/>
              <a:t>json</a:t>
            </a:r>
            <a:r>
              <a:rPr lang="en-US" sz="2000" dirty="0"/>
              <a:t>","</a:t>
            </a:r>
            <a:r>
              <a:rPr lang="en-US" sz="2000" dirty="0" err="1"/>
              <a:t>wb</a:t>
            </a:r>
            <a:r>
              <a:rPr lang="en-US" sz="2000" dirty="0" smtClean="0"/>
              <a:t>")</a:t>
            </a:r>
          </a:p>
          <a:p>
            <a:pPr lvl="1"/>
            <a:r>
              <a:rPr lang="en-US" sz="2000" dirty="0"/>
              <a:t>Change line 52 to: </a:t>
            </a:r>
            <a:r>
              <a:rPr lang="en-US" sz="2000" dirty="0" err="1" smtClean="0"/>
              <a:t>output.saveAsTextFile</a:t>
            </a:r>
            <a:r>
              <a:rPr lang="en-US" sz="2000" dirty="0"/>
              <a:t>('</a:t>
            </a:r>
            <a:r>
              <a:rPr lang="en-US" sz="2000" dirty="0" err="1"/>
              <a:t>hdfs</a:t>
            </a:r>
            <a:r>
              <a:rPr lang="en-US" sz="2000" dirty="0" smtClean="0"/>
              <a:t>://cg-hm11.ncsa.illinois.edu/</a:t>
            </a:r>
            <a:r>
              <a:rPr lang="en-US" sz="2000" b="1" dirty="0" smtClean="0"/>
              <a:t>user/</a:t>
            </a:r>
            <a:r>
              <a:rPr lang="en-US" sz="2000" b="1" dirty="0" err="1" smtClean="0"/>
              <a:t>cgtrnXX</a:t>
            </a:r>
            <a:r>
              <a:rPr lang="en-US" sz="2000" b="1" dirty="0" smtClean="0"/>
              <a:t>/</a:t>
            </a:r>
            <a:r>
              <a:rPr lang="en-US" sz="2000" b="1" dirty="0" err="1" smtClean="0"/>
              <a:t>your_name</a:t>
            </a:r>
            <a:r>
              <a:rPr lang="en-US" sz="2000" dirty="0" smtClean="0"/>
              <a:t>/flow.txt')</a:t>
            </a:r>
          </a:p>
          <a:p>
            <a:r>
              <a:rPr lang="en-US" dirty="0" smtClean="0"/>
              <a:t>Run the script</a:t>
            </a:r>
          </a:p>
          <a:p>
            <a:pPr lvl="1"/>
            <a:r>
              <a:rPr lang="en-US" sz="2000" dirty="0" smtClean="0"/>
              <a:t>Copy the data:</a:t>
            </a:r>
          </a:p>
          <a:p>
            <a:pPr marL="457200" lvl="1" indent="0">
              <a:buNone/>
            </a:pPr>
            <a:r>
              <a:rPr lang="en-US" sz="2000" dirty="0" smtClean="0"/>
              <a:t>cd </a:t>
            </a:r>
            <a:r>
              <a:rPr lang="en-US" sz="2000" dirty="0"/>
              <a:t>~/</a:t>
            </a:r>
            <a:r>
              <a:rPr lang="en-US" sz="2000" dirty="0" err="1" smtClean="0"/>
              <a:t>your_name</a:t>
            </a:r>
            <a:r>
              <a:rPr lang="en-US" sz="2000" dirty="0" smtClean="0"/>
              <a:t>/spark/data/twitter</a:t>
            </a:r>
          </a:p>
          <a:p>
            <a:pPr marL="457200" lvl="1" indent="0">
              <a:buNone/>
            </a:pPr>
            <a:r>
              <a:rPr lang="en-US" sz="2000" dirty="0" err="1" smtClean="0"/>
              <a:t>hdfs</a:t>
            </a:r>
            <a:r>
              <a:rPr lang="en-US" sz="2000" dirty="0" smtClean="0"/>
              <a:t> </a:t>
            </a:r>
            <a:r>
              <a:rPr lang="en-US" sz="2000" dirty="0" err="1" smtClean="0"/>
              <a:t>dfs</a:t>
            </a:r>
            <a:r>
              <a:rPr lang="en-US" sz="2000" dirty="0" smtClean="0"/>
              <a:t> –</a:t>
            </a:r>
            <a:r>
              <a:rPr lang="en-US" sz="2000" dirty="0" err="1" smtClean="0"/>
              <a:t>copyFromLocal</a:t>
            </a:r>
            <a:r>
              <a:rPr lang="en-US" sz="2000" dirty="0" smtClean="0"/>
              <a:t> usa_polygon_feb.txt </a:t>
            </a:r>
            <a:r>
              <a:rPr lang="en-US" sz="2000" b="1" dirty="0" err="1" smtClean="0"/>
              <a:t>your_name</a:t>
            </a:r>
            <a:r>
              <a:rPr lang="en-US" sz="2000" b="1" dirty="0" smtClean="0"/>
              <a:t>/</a:t>
            </a:r>
          </a:p>
          <a:p>
            <a:pPr lvl="1"/>
            <a:r>
              <a:rPr lang="en-US" sz="2000" dirty="0" smtClean="0"/>
              <a:t>module unload anaconda</a:t>
            </a:r>
          </a:p>
          <a:p>
            <a:pPr lvl="1"/>
            <a:r>
              <a:rPr lang="en-US" sz="2000" dirty="0" smtClean="0"/>
              <a:t>Spark-submit </a:t>
            </a:r>
            <a:r>
              <a:rPr lang="en-US" sz="2000" dirty="0"/>
              <a:t>spark_flows.py</a:t>
            </a:r>
          </a:p>
        </p:txBody>
      </p:sp>
    </p:spTree>
    <p:extLst>
      <p:ext uri="{BB962C8B-B14F-4D97-AF65-F5344CB8AC3E}">
        <p14:creationId xmlns:p14="http://schemas.microsoft.com/office/powerpoint/2010/main" val="3524246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38200"/>
            <a:ext cx="8382000" cy="1163395"/>
          </a:xfrm>
        </p:spPr>
        <p:txBody>
          <a:bodyPr>
            <a:normAutofit fontScale="90000"/>
          </a:bodyPr>
          <a:lstStyle/>
          <a:p>
            <a:pPr>
              <a:lnSpc>
                <a:spcPct val="100000"/>
              </a:lnSpc>
            </a:pPr>
            <a:r>
              <a:rPr lang="en-US" b="1" dirty="0"/>
              <a:t>Chord diagram of Twitter user movement flows among states</a:t>
            </a:r>
            <a:endParaRPr lang="en-US" b="1" dirty="0">
              <a:solidFill>
                <a:schemeClr val="tx2"/>
              </a:solidFill>
            </a:endParaRPr>
          </a:p>
        </p:txBody>
      </p:sp>
      <p:sp>
        <p:nvSpPr>
          <p:cNvPr id="3" name="Text Placeholder 2"/>
          <p:cNvSpPr>
            <a:spLocks noGrp="1"/>
          </p:cNvSpPr>
          <p:nvPr>
            <p:ph type="body" sz="quarter" idx="10"/>
          </p:nvPr>
        </p:nvSpPr>
        <p:spPr>
          <a:xfrm>
            <a:off x="381000" y="1905000"/>
            <a:ext cx="8382000" cy="3502497"/>
          </a:xfrm>
        </p:spPr>
        <p:txBody>
          <a:bodyPr>
            <a:normAutofit/>
          </a:bodyPr>
          <a:lstStyle/>
          <a:p>
            <a:r>
              <a:rPr lang="en-US" dirty="0" smtClean="0"/>
              <a:t>Start a simple web server</a:t>
            </a:r>
          </a:p>
          <a:p>
            <a:pPr lvl="1"/>
            <a:r>
              <a:rPr lang="en-US" sz="2000" dirty="0" smtClean="0"/>
              <a:t>cd </a:t>
            </a:r>
            <a:r>
              <a:rPr lang="en-US" sz="2000" dirty="0"/>
              <a:t>~/</a:t>
            </a:r>
            <a:r>
              <a:rPr lang="en-US" sz="2000" dirty="0" err="1" smtClean="0"/>
              <a:t>your_name</a:t>
            </a:r>
            <a:r>
              <a:rPr lang="en-US" sz="2000" dirty="0" smtClean="0"/>
              <a:t>/spark/us_d3</a:t>
            </a:r>
            <a:endParaRPr lang="en-US" sz="2000" dirty="0"/>
          </a:p>
          <a:p>
            <a:pPr lvl="1"/>
            <a:r>
              <a:rPr lang="en-US" sz="2000" dirty="0" smtClean="0"/>
              <a:t>python </a:t>
            </a:r>
            <a:r>
              <a:rPr lang="en-US" sz="2000" dirty="0"/>
              <a:t>-m </a:t>
            </a:r>
            <a:r>
              <a:rPr lang="en-US" sz="2000" dirty="0" err="1"/>
              <a:t>SimpleHTTPServer</a:t>
            </a:r>
            <a:r>
              <a:rPr lang="en-US" sz="2000" dirty="0"/>
              <a:t> </a:t>
            </a:r>
            <a:r>
              <a:rPr lang="en-US" sz="2000" dirty="0" smtClean="0"/>
              <a:t>80xx </a:t>
            </a:r>
          </a:p>
          <a:p>
            <a:pPr marL="0" indent="0">
              <a:buNone/>
            </a:pPr>
            <a:r>
              <a:rPr lang="en-US" sz="2000" dirty="0" smtClean="0"/>
              <a:t>(xx could be your account number, for those who use the same account, you could use 70xx if you see an error)</a:t>
            </a:r>
          </a:p>
          <a:p>
            <a:r>
              <a:rPr lang="en-US" dirty="0" smtClean="0"/>
              <a:t>Open another console and login to ROGER with X server on</a:t>
            </a:r>
          </a:p>
          <a:p>
            <a:pPr lvl="1"/>
            <a:r>
              <a:rPr lang="en-US" sz="2000" dirty="0" err="1" smtClean="0"/>
              <a:t>ssh</a:t>
            </a:r>
            <a:r>
              <a:rPr lang="en-US" sz="2000" dirty="0" smtClean="0"/>
              <a:t> -X </a:t>
            </a:r>
            <a:r>
              <a:rPr lang="en-US" sz="2000" dirty="0" smtClean="0">
                <a:hlinkClick r:id="rId3"/>
              </a:rPr>
              <a:t>cgtrnxx@roger-login.ncsa.illinois.edu</a:t>
            </a:r>
            <a:endParaRPr lang="en-US" sz="2000" dirty="0" smtClean="0"/>
          </a:p>
          <a:p>
            <a:pPr lvl="1"/>
            <a:r>
              <a:rPr lang="en-US" sz="2000" dirty="0"/>
              <a:t>l</a:t>
            </a:r>
            <a:r>
              <a:rPr lang="en-US" sz="2000" dirty="0" smtClean="0"/>
              <a:t>aunch </a:t>
            </a:r>
            <a:r>
              <a:rPr lang="en-US" sz="2000" dirty="0" err="1" smtClean="0"/>
              <a:t>firefox</a:t>
            </a:r>
            <a:r>
              <a:rPr lang="en-US" sz="2000" dirty="0" smtClean="0"/>
              <a:t>: </a:t>
            </a:r>
            <a:r>
              <a:rPr lang="en-US" sz="2000" dirty="0"/>
              <a:t>/home/</a:t>
            </a:r>
            <a:r>
              <a:rPr lang="en-US" sz="2000" dirty="0" err="1"/>
              <a:t>cgtrnxx</a:t>
            </a:r>
            <a:r>
              <a:rPr lang="en-US" sz="2000" dirty="0"/>
              <a:t>/</a:t>
            </a:r>
            <a:r>
              <a:rPr lang="en-US" sz="2000" dirty="0" err="1"/>
              <a:t>your_name</a:t>
            </a:r>
            <a:r>
              <a:rPr lang="en-US" sz="2000" dirty="0"/>
              <a:t>/spark/</a:t>
            </a:r>
            <a:r>
              <a:rPr lang="en-US" sz="2000" dirty="0" err="1"/>
              <a:t>firefox</a:t>
            </a:r>
            <a:r>
              <a:rPr lang="en-US" sz="2000" dirty="0"/>
              <a:t>/</a:t>
            </a:r>
            <a:r>
              <a:rPr lang="en-US" sz="2000" dirty="0" err="1"/>
              <a:t>firefox</a:t>
            </a:r>
            <a:r>
              <a:rPr lang="en-US" sz="2000" dirty="0"/>
              <a:t> –</a:t>
            </a:r>
            <a:r>
              <a:rPr lang="en-US" sz="2000" dirty="0" smtClean="0"/>
              <a:t>no-remote</a:t>
            </a:r>
          </a:p>
          <a:p>
            <a:pPr lvl="1"/>
            <a:r>
              <a:rPr lang="en-US" sz="2000" dirty="0" smtClean="0"/>
              <a:t>open the link: </a:t>
            </a:r>
            <a:r>
              <a:rPr lang="en-US" sz="2000" b="1" dirty="0" smtClean="0"/>
              <a:t>http://localhost:80xx/index4.html</a:t>
            </a:r>
            <a:endParaRPr lang="en-US" sz="2000" b="1" dirty="0"/>
          </a:p>
          <a:p>
            <a:endParaRPr lang="en-US" dirty="0" smtClean="0"/>
          </a:p>
        </p:txBody>
      </p:sp>
    </p:spTree>
    <p:extLst>
      <p:ext uri="{BB962C8B-B14F-4D97-AF65-F5344CB8AC3E}">
        <p14:creationId xmlns:p14="http://schemas.microsoft.com/office/powerpoint/2010/main" val="39624159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38200"/>
            <a:ext cx="8382000" cy="1163395"/>
          </a:xfrm>
        </p:spPr>
        <p:txBody>
          <a:bodyPr>
            <a:normAutofit fontScale="90000"/>
          </a:bodyPr>
          <a:lstStyle/>
          <a:p>
            <a:pPr>
              <a:lnSpc>
                <a:spcPct val="100000"/>
              </a:lnSpc>
            </a:pPr>
            <a:r>
              <a:rPr lang="en-US" b="1" dirty="0"/>
              <a:t>Chord </a:t>
            </a:r>
            <a:r>
              <a:rPr lang="en-US" b="1" dirty="0" smtClean="0"/>
              <a:t>diagram of Twitter user movement flows among states</a:t>
            </a:r>
            <a:endParaRPr lang="en-US" b="1" dirty="0">
              <a:solidFill>
                <a:schemeClr val="tx2"/>
              </a:solidFill>
            </a:endParaRPr>
          </a:p>
        </p:txBody>
      </p:sp>
      <p:pic>
        <p:nvPicPr>
          <p:cNvPr id="5" name="Picture 4"/>
          <p:cNvPicPr>
            <a:picLocks noChangeAspect="1"/>
          </p:cNvPicPr>
          <p:nvPr/>
        </p:nvPicPr>
        <p:blipFill>
          <a:blip r:embed="rId3"/>
          <a:stretch>
            <a:fillRect/>
          </a:stretch>
        </p:blipFill>
        <p:spPr>
          <a:xfrm>
            <a:off x="2328862" y="2001595"/>
            <a:ext cx="4841875" cy="4697071"/>
          </a:xfrm>
          <a:prstGeom prst="rect">
            <a:avLst/>
          </a:prstGeom>
        </p:spPr>
      </p:pic>
    </p:spTree>
    <p:extLst>
      <p:ext uri="{BB962C8B-B14F-4D97-AF65-F5344CB8AC3E}">
        <p14:creationId xmlns:p14="http://schemas.microsoft.com/office/powerpoint/2010/main" val="2874135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38200"/>
            <a:ext cx="8382000" cy="1163395"/>
          </a:xfrm>
        </p:spPr>
        <p:txBody>
          <a:bodyPr>
            <a:normAutofit fontScale="90000"/>
          </a:bodyPr>
          <a:lstStyle/>
          <a:p>
            <a:pPr>
              <a:lnSpc>
                <a:spcPct val="100000"/>
              </a:lnSpc>
            </a:pPr>
            <a:r>
              <a:rPr lang="en-US" b="1" dirty="0"/>
              <a:t>Chord diagram of Twitter user movement flows among states</a:t>
            </a:r>
            <a:endParaRPr lang="en-US" b="1" dirty="0">
              <a:solidFill>
                <a:schemeClr val="tx2"/>
              </a:solidFill>
            </a:endParaRPr>
          </a:p>
        </p:txBody>
      </p:sp>
      <p:sp>
        <p:nvSpPr>
          <p:cNvPr id="3" name="Text Placeholder 2"/>
          <p:cNvSpPr>
            <a:spLocks noGrp="1"/>
          </p:cNvSpPr>
          <p:nvPr>
            <p:ph type="body" sz="quarter" idx="10"/>
          </p:nvPr>
        </p:nvSpPr>
        <p:spPr>
          <a:xfrm>
            <a:off x="381000" y="2624847"/>
            <a:ext cx="8382000" cy="2462719"/>
          </a:xfrm>
        </p:spPr>
        <p:txBody>
          <a:bodyPr>
            <a:normAutofit/>
          </a:bodyPr>
          <a:lstStyle/>
          <a:p>
            <a:r>
              <a:rPr lang="en-US" dirty="0" smtClean="0"/>
              <a:t>Review the code</a:t>
            </a:r>
          </a:p>
          <a:p>
            <a:r>
              <a:rPr lang="en-US" dirty="0" smtClean="0"/>
              <a:t>vim index4.html</a:t>
            </a:r>
            <a:endParaRPr lang="en-US" dirty="0"/>
          </a:p>
          <a:p>
            <a:r>
              <a:rPr lang="en-US" dirty="0" smtClean="0"/>
              <a:t>Check the code to identify where we loaded the flow matrix</a:t>
            </a:r>
          </a:p>
          <a:p>
            <a:r>
              <a:rPr lang="en-US" dirty="0" smtClean="0"/>
              <a:t>Added double click to save SVG and PDF to local directory</a:t>
            </a:r>
          </a:p>
          <a:p>
            <a:r>
              <a:rPr lang="en-US" dirty="0" smtClean="0"/>
              <a:t>Added hover over effects</a:t>
            </a:r>
          </a:p>
          <a:p>
            <a:endParaRPr lang="en-US" dirty="0" smtClean="0"/>
          </a:p>
        </p:txBody>
      </p:sp>
    </p:spTree>
    <p:extLst>
      <p:ext uri="{BB962C8B-B14F-4D97-AF65-F5344CB8AC3E}">
        <p14:creationId xmlns:p14="http://schemas.microsoft.com/office/powerpoint/2010/main" val="2144916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05416"/>
            <a:ext cx="8229600" cy="1250951"/>
          </a:xfrm>
        </p:spPr>
        <p:txBody>
          <a:bodyPr>
            <a:normAutofit/>
          </a:bodyPr>
          <a:lstStyle/>
          <a:p>
            <a:r>
              <a:rPr lang="en-US" sz="6800" b="1" dirty="0" smtClean="0"/>
              <a:t>Thanks!</a:t>
            </a:r>
            <a:endParaRPr lang="en-US" sz="6800" b="1" dirty="0"/>
          </a:p>
        </p:txBody>
      </p:sp>
      <p:sp>
        <p:nvSpPr>
          <p:cNvPr id="3" name="Content Placeholder 2"/>
          <p:cNvSpPr>
            <a:spLocks noGrp="1"/>
          </p:cNvSpPr>
          <p:nvPr>
            <p:ph sz="quarter" idx="13"/>
          </p:nvPr>
        </p:nvSpPr>
        <p:spPr>
          <a:xfrm>
            <a:off x="211667" y="2514600"/>
            <a:ext cx="8695266" cy="3841750"/>
          </a:xfrm>
        </p:spPr>
        <p:txBody>
          <a:bodyPr>
            <a:normAutofit/>
          </a:bodyPr>
          <a:lstStyle/>
          <a:p>
            <a:pPr marL="0" indent="0">
              <a:buNone/>
            </a:pPr>
            <a:r>
              <a:rPr lang="en-US" sz="3600" b="1" dirty="0" smtClean="0">
                <a:latin typeface="Tahoma"/>
                <a:cs typeface="Tahoma"/>
              </a:rPr>
              <a:t>Comments / Questions? </a:t>
            </a:r>
          </a:p>
          <a:p>
            <a:pPr marL="0" indent="0">
              <a:buNone/>
            </a:pPr>
            <a:endParaRPr lang="en-US" sz="3600" b="1" dirty="0">
              <a:latin typeface="Tahoma"/>
              <a:cs typeface="Tahoma"/>
            </a:endParaRPr>
          </a:p>
          <a:p>
            <a:pPr marL="0" indent="0">
              <a:buNone/>
            </a:pPr>
            <a:r>
              <a:rPr lang="en-US" sz="3600" b="1" dirty="0" smtClean="0">
                <a:latin typeface="Tahoma"/>
                <a:cs typeface="Tahoma"/>
              </a:rPr>
              <a:t>Junjun </a:t>
            </a:r>
            <a:r>
              <a:rPr lang="en-US" sz="3600" b="1" dirty="0" smtClean="0">
                <a:latin typeface="Tahoma"/>
                <a:cs typeface="Tahoma"/>
              </a:rPr>
              <a:t>Yin: </a:t>
            </a:r>
            <a:r>
              <a:rPr lang="en-US" sz="3600" b="1" dirty="0" err="1" smtClean="0">
                <a:latin typeface="Tahoma"/>
                <a:cs typeface="Tahoma"/>
              </a:rPr>
              <a:t>jyin@psu.edu</a:t>
            </a:r>
            <a:endParaRPr lang="en-US" sz="3600" b="1" dirty="0" smtClean="0">
              <a:latin typeface="Tahoma"/>
              <a:cs typeface="Tahoma"/>
            </a:endParaRPr>
          </a:p>
          <a:p>
            <a:pPr marL="0" indent="0">
              <a:buNone/>
            </a:pPr>
            <a:endParaRPr lang="en-US" sz="3600" b="1" dirty="0">
              <a:solidFill>
                <a:srgbClr val="008000"/>
              </a:solidFill>
              <a:latin typeface="Tahoma"/>
              <a:cs typeface="Tahoma"/>
            </a:endParaRPr>
          </a:p>
        </p:txBody>
      </p:sp>
      <p:sp>
        <p:nvSpPr>
          <p:cNvPr id="4" name="Slide Number Placeholder 3"/>
          <p:cNvSpPr>
            <a:spLocks noGrp="1"/>
          </p:cNvSpPr>
          <p:nvPr>
            <p:ph type="sldNum" sz="quarter" idx="12"/>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65</a:t>
            </a:fld>
            <a:endParaRPr lang="en-US" sz="1000" b="0" dirty="0" smtClean="0">
              <a:latin typeface="Tahoma" charset="0"/>
            </a:endParaRPr>
          </a:p>
        </p:txBody>
      </p:sp>
    </p:spTree>
    <p:extLst>
      <p:ext uri="{BB962C8B-B14F-4D97-AF65-F5344CB8AC3E}">
        <p14:creationId xmlns:p14="http://schemas.microsoft.com/office/powerpoint/2010/main" val="37405230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sz="3200" b="1" dirty="0" smtClean="0"/>
              <a:t>Visualization and knowledge discovery</a:t>
            </a:r>
            <a:endParaRPr lang="en-US" sz="3200" b="1" dirty="0"/>
          </a:p>
        </p:txBody>
      </p:sp>
      <p:sp>
        <p:nvSpPr>
          <p:cNvPr id="4" name="Slide Number Placeholder 3"/>
          <p:cNvSpPr>
            <a:spLocks noGrp="1"/>
          </p:cNvSpPr>
          <p:nvPr>
            <p:ph type="sldNum" sz="quarter" idx="12"/>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7</a:t>
            </a:fld>
            <a:endParaRPr lang="en-US" sz="1000" b="0" dirty="0" smtClean="0">
              <a:latin typeface="Tahoma" charset="0"/>
            </a:endParaRPr>
          </a:p>
        </p:txBody>
      </p:sp>
      <p:pic>
        <p:nvPicPr>
          <p:cNvPr id="5" name="Picture 4"/>
          <p:cNvPicPr>
            <a:picLocks noChangeAspect="1"/>
          </p:cNvPicPr>
          <p:nvPr/>
        </p:nvPicPr>
        <p:blipFill>
          <a:blip r:embed="rId2"/>
          <a:stretch>
            <a:fillRect/>
          </a:stretch>
        </p:blipFill>
        <p:spPr>
          <a:xfrm>
            <a:off x="583660" y="1753925"/>
            <a:ext cx="4602505" cy="3769133"/>
          </a:xfrm>
          <a:prstGeom prst="rect">
            <a:avLst/>
          </a:prstGeom>
        </p:spPr>
      </p:pic>
      <p:sp>
        <p:nvSpPr>
          <p:cNvPr id="6" name="TextBox 5"/>
          <p:cNvSpPr txBox="1"/>
          <p:nvPr/>
        </p:nvSpPr>
        <p:spPr>
          <a:xfrm>
            <a:off x="5044559" y="5890736"/>
            <a:ext cx="3832697" cy="400110"/>
          </a:xfrm>
          <a:prstGeom prst="rect">
            <a:avLst/>
          </a:prstGeom>
          <a:noFill/>
        </p:spPr>
        <p:txBody>
          <a:bodyPr wrap="square" rtlCol="0">
            <a:spAutoFit/>
          </a:bodyPr>
          <a:lstStyle/>
          <a:p>
            <a:r>
              <a:rPr lang="en-US" sz="1000" dirty="0" smtClean="0"/>
              <a:t>Community structure of the Great Britain based on the movement of Twitter users</a:t>
            </a:r>
            <a:endParaRPr lang="en-US" sz="10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2739" y="1653701"/>
            <a:ext cx="2656339" cy="4143983"/>
          </a:xfrm>
          <a:prstGeom prst="rect">
            <a:avLst/>
          </a:prstGeom>
        </p:spPr>
      </p:pic>
      <p:sp>
        <p:nvSpPr>
          <p:cNvPr id="8" name="TextBox 7"/>
          <p:cNvSpPr txBox="1"/>
          <p:nvPr/>
        </p:nvSpPr>
        <p:spPr>
          <a:xfrm>
            <a:off x="736060" y="5843081"/>
            <a:ext cx="3832697" cy="400110"/>
          </a:xfrm>
          <a:prstGeom prst="rect">
            <a:avLst/>
          </a:prstGeom>
          <a:noFill/>
        </p:spPr>
        <p:txBody>
          <a:bodyPr wrap="square" rtlCol="0">
            <a:spAutoFit/>
          </a:bodyPr>
          <a:lstStyle/>
          <a:p>
            <a:r>
              <a:rPr lang="en-US" sz="1000" dirty="0" smtClean="0"/>
              <a:t>Source: </a:t>
            </a:r>
            <a:r>
              <a:rPr lang="en-US" sz="1000" dirty="0"/>
              <a:t>X Liu, L Gong, Y Gong, Y Liu - Journal of Transport Geography, 2015</a:t>
            </a:r>
          </a:p>
        </p:txBody>
      </p:sp>
    </p:spTree>
    <p:extLst>
      <p:ext uri="{BB962C8B-B14F-4D97-AF65-F5344CB8AC3E}">
        <p14:creationId xmlns:p14="http://schemas.microsoft.com/office/powerpoint/2010/main" val="14735914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MovePattern</a:t>
            </a:r>
            <a:endParaRPr lang="en-US" b="1" dirty="0"/>
          </a:p>
        </p:txBody>
      </p:sp>
      <p:sp>
        <p:nvSpPr>
          <p:cNvPr id="3" name="Content Placeholder 2"/>
          <p:cNvSpPr>
            <a:spLocks noGrp="1"/>
          </p:cNvSpPr>
          <p:nvPr>
            <p:ph sz="quarter" idx="13"/>
          </p:nvPr>
        </p:nvSpPr>
        <p:spPr>
          <a:xfrm>
            <a:off x="292100" y="1777999"/>
            <a:ext cx="8686800" cy="4804833"/>
          </a:xfrm>
        </p:spPr>
        <p:txBody>
          <a:bodyPr>
            <a:normAutofit/>
          </a:bodyPr>
          <a:lstStyle/>
          <a:p>
            <a:endParaRPr lang="en-US" dirty="0" smtClean="0"/>
          </a:p>
          <a:p>
            <a:r>
              <a:rPr lang="en-US" dirty="0" smtClean="0"/>
              <a:t>Key-word specified (scenario-based) Twitter user movement patterns</a:t>
            </a:r>
          </a:p>
          <a:p>
            <a:r>
              <a:rPr lang="en-US" dirty="0" smtClean="0"/>
              <a:t>Adjustable (longer) </a:t>
            </a:r>
            <a:r>
              <a:rPr lang="en-US" dirty="0"/>
              <a:t>time range </a:t>
            </a:r>
            <a:r>
              <a:rPr lang="en-US" dirty="0" smtClean="0"/>
              <a:t>selection</a:t>
            </a:r>
          </a:p>
          <a:p>
            <a:r>
              <a:rPr lang="en-US" dirty="0" smtClean="0"/>
              <a:t>Utilizing MapReduce approach with Apache Hadoop for larger volume of data processing</a:t>
            </a:r>
          </a:p>
          <a:p>
            <a:r>
              <a:rPr lang="en-US" dirty="0" smtClean="0"/>
              <a:t>3D virtual globe visualization</a:t>
            </a:r>
          </a:p>
        </p:txBody>
      </p:sp>
      <p:sp>
        <p:nvSpPr>
          <p:cNvPr id="4" name="Slide Number Placeholder 3"/>
          <p:cNvSpPr>
            <a:spLocks noGrp="1"/>
          </p:cNvSpPr>
          <p:nvPr>
            <p:ph type="sldNum" sz="quarter" idx="12"/>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8</a:t>
            </a:fld>
            <a:endParaRPr lang="en-US" sz="1000" b="0" dirty="0" smtClean="0">
              <a:latin typeface="Tahoma" charset="0"/>
            </a:endParaRPr>
          </a:p>
        </p:txBody>
      </p:sp>
      <p:pic>
        <p:nvPicPr>
          <p:cNvPr id="6" name="Picture 5"/>
          <p:cNvPicPr>
            <a:picLocks noChangeAspect="1"/>
          </p:cNvPicPr>
          <p:nvPr/>
        </p:nvPicPr>
        <p:blipFill>
          <a:blip r:embed="rId2"/>
          <a:stretch>
            <a:fillRect/>
          </a:stretch>
        </p:blipFill>
        <p:spPr>
          <a:xfrm>
            <a:off x="59267" y="1777999"/>
            <a:ext cx="9008122" cy="4412525"/>
          </a:xfrm>
          <a:prstGeom prst="rect">
            <a:avLst/>
          </a:prstGeom>
        </p:spPr>
      </p:pic>
    </p:spTree>
    <p:extLst>
      <p:ext uri="{BB962C8B-B14F-4D97-AF65-F5344CB8AC3E}">
        <p14:creationId xmlns:p14="http://schemas.microsoft.com/office/powerpoint/2010/main" val="3448897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CyberGIS</a:t>
            </a:r>
            <a:endParaRPr lang="en-US" b="1" dirty="0"/>
          </a:p>
        </p:txBody>
      </p:sp>
      <p:sp>
        <p:nvSpPr>
          <p:cNvPr id="3" name="Content Placeholder 2"/>
          <p:cNvSpPr>
            <a:spLocks noGrp="1"/>
          </p:cNvSpPr>
          <p:nvPr>
            <p:ph sz="quarter" idx="13"/>
          </p:nvPr>
        </p:nvSpPr>
        <p:spPr>
          <a:xfrm>
            <a:off x="292100" y="1777999"/>
            <a:ext cx="8686800" cy="4804833"/>
          </a:xfrm>
        </p:spPr>
        <p:txBody>
          <a:bodyPr>
            <a:normAutofit/>
          </a:bodyPr>
          <a:lstStyle/>
          <a:p>
            <a:r>
              <a:rPr lang="en-US" dirty="0" err="1" smtClean="0"/>
              <a:t>CyberGIS</a:t>
            </a:r>
            <a:r>
              <a:rPr lang="en-US" dirty="0" smtClean="0"/>
              <a:t> </a:t>
            </a:r>
            <a:r>
              <a:rPr lang="en-US" dirty="0"/>
              <a:t>is Geographic Information Science and Systems based on advanced </a:t>
            </a:r>
            <a:r>
              <a:rPr lang="en-US" dirty="0" err="1"/>
              <a:t>cyberinfrastructure</a:t>
            </a:r>
            <a:r>
              <a:rPr lang="en-US" dirty="0" smtClean="0"/>
              <a:t>.</a:t>
            </a:r>
          </a:p>
          <a:p>
            <a:endParaRPr lang="en-US" dirty="0" smtClean="0"/>
          </a:p>
          <a:p>
            <a:endParaRPr lang="en-US" dirty="0" smtClean="0"/>
          </a:p>
          <a:p>
            <a:endParaRPr lang="en-US" dirty="0"/>
          </a:p>
          <a:p>
            <a:endParaRPr lang="en-US" dirty="0" smtClean="0"/>
          </a:p>
          <a:p>
            <a:pPr marL="0" indent="0">
              <a:buNone/>
            </a:pPr>
            <a:endParaRPr lang="en-US" dirty="0" smtClean="0"/>
          </a:p>
          <a:p>
            <a:pPr marL="0" indent="0">
              <a:buNone/>
            </a:pPr>
            <a:endParaRPr lang="en-US" dirty="0" smtClean="0"/>
          </a:p>
          <a:p>
            <a:r>
              <a:rPr lang="en-US" dirty="0" smtClean="0"/>
              <a:t>Why </a:t>
            </a:r>
            <a:r>
              <a:rPr lang="en-US" dirty="0" err="1" smtClean="0"/>
              <a:t>CyberGIS</a:t>
            </a:r>
            <a:r>
              <a:rPr lang="en-US" dirty="0" smtClean="0"/>
              <a:t>?</a:t>
            </a:r>
          </a:p>
          <a:p>
            <a:pPr lvl="1"/>
            <a:r>
              <a:rPr lang="en-US" dirty="0" smtClean="0"/>
              <a:t>Geospatial discovery and innovation with advanced digital technologies</a:t>
            </a:r>
            <a:r>
              <a:rPr lang="en-US" baseline="30000" dirty="0" smtClean="0"/>
              <a:t>1</a:t>
            </a:r>
          </a:p>
        </p:txBody>
      </p:sp>
      <p:sp>
        <p:nvSpPr>
          <p:cNvPr id="4" name="Slide Number Placeholder 3"/>
          <p:cNvSpPr>
            <a:spLocks noGrp="1"/>
          </p:cNvSpPr>
          <p:nvPr>
            <p:ph type="sldNum" sz="quarter" idx="12"/>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9</a:t>
            </a:fld>
            <a:endParaRPr lang="en-US" sz="1000" b="0" dirty="0" smtClean="0">
              <a:latin typeface="Tahoma" charset="0"/>
            </a:endParaRPr>
          </a:p>
        </p:txBody>
      </p:sp>
      <p:sp>
        <p:nvSpPr>
          <p:cNvPr id="5" name="TextBox 4"/>
          <p:cNvSpPr txBox="1"/>
          <p:nvPr/>
        </p:nvSpPr>
        <p:spPr>
          <a:xfrm>
            <a:off x="145566" y="6413679"/>
            <a:ext cx="8862555" cy="461665"/>
          </a:xfrm>
          <a:prstGeom prst="rect">
            <a:avLst/>
          </a:prstGeom>
          <a:noFill/>
        </p:spPr>
        <p:txBody>
          <a:bodyPr wrap="square" rtlCol="0">
            <a:spAutoFit/>
          </a:bodyPr>
          <a:lstStyle/>
          <a:p>
            <a:r>
              <a:rPr lang="en-US" sz="1200" dirty="0" smtClean="0">
                <a:solidFill>
                  <a:srgbClr val="000000"/>
                </a:solidFill>
                <a:latin typeface="+mj-lt"/>
              </a:rPr>
              <a:t>1.</a:t>
            </a:r>
            <a:r>
              <a:rPr lang="en-US" sz="1200" dirty="0">
                <a:solidFill>
                  <a:srgbClr val="000000"/>
                </a:solidFill>
                <a:latin typeface="+mj-lt"/>
              </a:rPr>
              <a:t> </a:t>
            </a:r>
            <a:r>
              <a:rPr lang="en-US" sz="1200" dirty="0" smtClean="0">
                <a:solidFill>
                  <a:srgbClr val="000000"/>
                </a:solidFill>
                <a:latin typeface="+mj-lt"/>
              </a:rPr>
              <a:t>Wang</a:t>
            </a:r>
            <a:r>
              <a:rPr lang="en-US" sz="1200" dirty="0">
                <a:solidFill>
                  <a:srgbClr val="000000"/>
                </a:solidFill>
                <a:latin typeface="+mj-lt"/>
              </a:rPr>
              <a:t>, S. </a:t>
            </a:r>
            <a:r>
              <a:rPr lang="en-US" sz="1200" dirty="0" smtClean="0">
                <a:solidFill>
                  <a:srgbClr val="000000"/>
                </a:solidFill>
                <a:latin typeface="+mj-lt"/>
              </a:rPr>
              <a:t>(2013</a:t>
            </a:r>
            <a:r>
              <a:rPr lang="en-US" sz="1200" dirty="0">
                <a:solidFill>
                  <a:srgbClr val="000000"/>
                </a:solidFill>
                <a:latin typeface="+mj-lt"/>
              </a:rPr>
              <a:t>)</a:t>
            </a:r>
            <a:r>
              <a:rPr lang="en-US" sz="1200" dirty="0" smtClean="0">
                <a:solidFill>
                  <a:srgbClr val="000000"/>
                </a:solidFill>
                <a:latin typeface="+mj-lt"/>
              </a:rPr>
              <a:t> </a:t>
            </a:r>
            <a:r>
              <a:rPr lang="en-US" sz="1200" dirty="0">
                <a:solidFill>
                  <a:srgbClr val="000000"/>
                </a:solidFill>
                <a:latin typeface="+mj-lt"/>
              </a:rPr>
              <a:t>“</a:t>
            </a:r>
            <a:r>
              <a:rPr lang="en-US" sz="1200" dirty="0" err="1">
                <a:solidFill>
                  <a:srgbClr val="000000"/>
                </a:solidFill>
                <a:latin typeface="+mj-lt"/>
              </a:rPr>
              <a:t>CyberGIS</a:t>
            </a:r>
            <a:r>
              <a:rPr lang="en-US" sz="1200" dirty="0">
                <a:solidFill>
                  <a:srgbClr val="000000"/>
                </a:solidFill>
                <a:latin typeface="+mj-lt"/>
              </a:rPr>
              <a:t>: Blueprint for Integrated and Scalable Geospatial Software Ecosystems.” International Journal of Geographical Information Science, 27 (11): 2119-</a:t>
            </a:r>
            <a:r>
              <a:rPr lang="en-US" sz="1200" dirty="0" smtClean="0">
                <a:solidFill>
                  <a:srgbClr val="000000"/>
                </a:solidFill>
                <a:latin typeface="+mj-lt"/>
              </a:rPr>
              <a:t>2121</a:t>
            </a:r>
            <a:endParaRPr lang="en-US" sz="1200" dirty="0">
              <a:solidFill>
                <a:srgbClr val="000000"/>
              </a:solidFill>
              <a:latin typeface="+mj-lt"/>
            </a:endParaRPr>
          </a:p>
        </p:txBody>
      </p:sp>
      <p:grpSp>
        <p:nvGrpSpPr>
          <p:cNvPr id="16" name="Group 15"/>
          <p:cNvGrpSpPr/>
          <p:nvPr/>
        </p:nvGrpSpPr>
        <p:grpSpPr>
          <a:xfrm>
            <a:off x="357094" y="2973070"/>
            <a:ext cx="8085534" cy="1812290"/>
            <a:chOff x="357094" y="2973070"/>
            <a:chExt cx="8085534" cy="1812290"/>
          </a:xfrm>
        </p:grpSpPr>
        <p:sp>
          <p:nvSpPr>
            <p:cNvPr id="6" name="Rectangle 377"/>
            <p:cNvSpPr>
              <a:spLocks noChangeArrowheads="1"/>
            </p:cNvSpPr>
            <p:nvPr/>
          </p:nvSpPr>
          <p:spPr bwMode="auto">
            <a:xfrm>
              <a:off x="1413734" y="3044190"/>
              <a:ext cx="1341120" cy="582930"/>
            </a:xfrm>
            <a:prstGeom prst="roundRect">
              <a:avLst/>
            </a:prstGeom>
            <a:gradFill>
              <a:gsLst>
                <a:gs pos="0">
                  <a:srgbClr val="D5E3F3"/>
                </a:gs>
                <a:gs pos="44000">
                  <a:srgbClr val="7EA7EA"/>
                </a:gs>
                <a:gs pos="52000">
                  <a:srgbClr val="3260C8"/>
                </a:gs>
                <a:gs pos="100000">
                  <a:srgbClr val="93AEE5"/>
                </a:gs>
              </a:gsLst>
              <a:lin ang="5400000" scaled="0"/>
            </a:gradFill>
            <a:ln w="9525" cmpd="sng">
              <a:gradFill>
                <a:gsLst>
                  <a:gs pos="0">
                    <a:srgbClr val="3260C8"/>
                  </a:gs>
                  <a:gs pos="50000">
                    <a:srgbClr val="93AEE5"/>
                  </a:gs>
                  <a:gs pos="100000">
                    <a:srgbClr val="3260C8"/>
                  </a:gs>
                </a:gsLst>
                <a:lin ang="5400000" scaled="0"/>
              </a:gradFill>
              <a:miter lim="800000"/>
              <a:headEnd/>
              <a:tailEnd/>
            </a:ln>
            <a:effectLst>
              <a:outerShdw blurRad="63500" algn="ctr" rotWithShape="0">
                <a:prstClr val="black">
                  <a:alpha val="40000"/>
                </a:prstClr>
              </a:outerShdw>
            </a:effectLst>
          </p:spPr>
          <p:txBody>
            <a:bodyPr lIns="36000" tIns="36000" rIns="36000" bIns="36000" anchor="ctr">
              <a:scene3d>
                <a:camera prst="orthographicFront"/>
                <a:lightRig rig="threePt" dir="t"/>
              </a:scene3d>
              <a:sp3d contourW="25400">
                <a:bevelT w="0"/>
                <a:contourClr>
                  <a:srgbClr val="1E4778"/>
                </a:contourClr>
              </a:sp3d>
            </a:bodyPr>
            <a:lstStyle/>
            <a:p>
              <a:pPr defTabSz="1330325" eaLnBrk="0" hangingPunct="0">
                <a:lnSpc>
                  <a:spcPct val="90000"/>
                </a:lnSpc>
                <a:defRPr/>
              </a:pPr>
              <a:r>
                <a:rPr lang="en-US" altLang="ko-KR" sz="2400" kern="0" dirty="0" smtClean="0">
                  <a:solidFill>
                    <a:schemeClr val="bg1"/>
                  </a:solidFill>
                  <a:latin typeface="+mj-lt"/>
                  <a:ea typeface="Rix정고딕 B" pitchFamily="18" charset="-127"/>
                  <a:cs typeface="+mn-cs"/>
                </a:rPr>
                <a:t>Big data</a:t>
              </a:r>
              <a:endParaRPr lang="ko-KR" altLang="en-US" sz="2400" kern="0" dirty="0" err="1">
                <a:solidFill>
                  <a:schemeClr val="bg1"/>
                </a:solidFill>
                <a:latin typeface="+mj-lt"/>
                <a:ea typeface="Rix정고딕 B" pitchFamily="18" charset="-127"/>
                <a:cs typeface="+mn-cs"/>
              </a:endParaRPr>
            </a:p>
          </p:txBody>
        </p:sp>
        <p:sp>
          <p:nvSpPr>
            <p:cNvPr id="7" name="Rectangle 377"/>
            <p:cNvSpPr>
              <a:spLocks noChangeArrowheads="1"/>
            </p:cNvSpPr>
            <p:nvPr/>
          </p:nvSpPr>
          <p:spPr bwMode="auto">
            <a:xfrm>
              <a:off x="6491908" y="2973070"/>
              <a:ext cx="1747520" cy="582930"/>
            </a:xfrm>
            <a:prstGeom prst="roundRect">
              <a:avLst/>
            </a:prstGeom>
            <a:gradFill>
              <a:gsLst>
                <a:gs pos="0">
                  <a:srgbClr val="D5E3F3"/>
                </a:gs>
                <a:gs pos="44000">
                  <a:srgbClr val="7EA7EA"/>
                </a:gs>
                <a:gs pos="52000">
                  <a:srgbClr val="3260C8"/>
                </a:gs>
                <a:gs pos="100000">
                  <a:srgbClr val="93AEE5"/>
                </a:gs>
              </a:gsLst>
              <a:lin ang="5400000" scaled="0"/>
            </a:gradFill>
            <a:ln w="9525" cmpd="sng">
              <a:gradFill>
                <a:gsLst>
                  <a:gs pos="0">
                    <a:srgbClr val="3260C8"/>
                  </a:gs>
                  <a:gs pos="50000">
                    <a:srgbClr val="93AEE5"/>
                  </a:gs>
                  <a:gs pos="100000">
                    <a:srgbClr val="3260C8"/>
                  </a:gs>
                </a:gsLst>
                <a:lin ang="5400000" scaled="0"/>
              </a:gradFill>
              <a:miter lim="800000"/>
              <a:headEnd/>
              <a:tailEnd/>
            </a:ln>
            <a:effectLst>
              <a:outerShdw blurRad="63500" algn="ctr" rotWithShape="0">
                <a:prstClr val="black">
                  <a:alpha val="40000"/>
                </a:prstClr>
              </a:outerShdw>
            </a:effectLst>
          </p:spPr>
          <p:txBody>
            <a:bodyPr lIns="36000" tIns="36000" rIns="36000" bIns="36000" anchor="ctr">
              <a:scene3d>
                <a:camera prst="orthographicFront"/>
                <a:lightRig rig="threePt" dir="t"/>
              </a:scene3d>
              <a:sp3d contourW="25400">
                <a:bevelT w="0"/>
                <a:contourClr>
                  <a:srgbClr val="1E4778"/>
                </a:contourClr>
              </a:sp3d>
            </a:bodyPr>
            <a:lstStyle/>
            <a:p>
              <a:pPr algn="ctr" defTabSz="1330325" eaLnBrk="0" hangingPunct="0">
                <a:lnSpc>
                  <a:spcPct val="90000"/>
                </a:lnSpc>
                <a:defRPr/>
              </a:pPr>
              <a:r>
                <a:rPr lang="en-US" altLang="ko-KR" sz="2400" kern="0" dirty="0" smtClean="0">
                  <a:solidFill>
                    <a:schemeClr val="bg1"/>
                  </a:solidFill>
                  <a:latin typeface="+mj-lt"/>
                  <a:ea typeface="Rix정고딕 B" pitchFamily="18" charset="-127"/>
                  <a:cs typeface="+mn-cs"/>
                </a:rPr>
                <a:t>Big compute</a:t>
              </a:r>
              <a:endParaRPr lang="ko-KR" altLang="en-US" sz="2400" kern="0" dirty="0" err="1">
                <a:solidFill>
                  <a:schemeClr val="bg1"/>
                </a:solidFill>
                <a:latin typeface="+mj-lt"/>
                <a:ea typeface="Rix정고딕 B" pitchFamily="18" charset="-127"/>
                <a:cs typeface="+mn-cs"/>
              </a:endParaRPr>
            </a:p>
          </p:txBody>
        </p:sp>
        <p:sp>
          <p:nvSpPr>
            <p:cNvPr id="8" name="Rectangle 377"/>
            <p:cNvSpPr>
              <a:spLocks noChangeArrowheads="1"/>
            </p:cNvSpPr>
            <p:nvPr/>
          </p:nvSpPr>
          <p:spPr bwMode="auto">
            <a:xfrm>
              <a:off x="357094" y="4110990"/>
              <a:ext cx="2397760" cy="582930"/>
            </a:xfrm>
            <a:prstGeom prst="roundRect">
              <a:avLst/>
            </a:prstGeom>
            <a:gradFill>
              <a:gsLst>
                <a:gs pos="0">
                  <a:srgbClr val="D5E3F3"/>
                </a:gs>
                <a:gs pos="44000">
                  <a:srgbClr val="7EA7EA"/>
                </a:gs>
                <a:gs pos="52000">
                  <a:srgbClr val="3260C8"/>
                </a:gs>
                <a:gs pos="100000">
                  <a:srgbClr val="93AEE5"/>
                </a:gs>
              </a:gsLst>
              <a:lin ang="5400000" scaled="0"/>
            </a:gradFill>
            <a:ln w="9525" cmpd="sng">
              <a:gradFill>
                <a:gsLst>
                  <a:gs pos="0">
                    <a:srgbClr val="3260C8"/>
                  </a:gs>
                  <a:gs pos="50000">
                    <a:srgbClr val="93AEE5"/>
                  </a:gs>
                  <a:gs pos="100000">
                    <a:srgbClr val="3260C8"/>
                  </a:gs>
                </a:gsLst>
                <a:lin ang="5400000" scaled="0"/>
              </a:gradFill>
              <a:miter lim="800000"/>
              <a:headEnd/>
              <a:tailEnd/>
            </a:ln>
            <a:effectLst>
              <a:outerShdw blurRad="63500" algn="ctr" rotWithShape="0">
                <a:prstClr val="black">
                  <a:alpha val="40000"/>
                </a:prstClr>
              </a:outerShdw>
            </a:effectLst>
          </p:spPr>
          <p:txBody>
            <a:bodyPr lIns="36000" tIns="36000" rIns="36000" bIns="36000" anchor="ctr">
              <a:scene3d>
                <a:camera prst="orthographicFront"/>
                <a:lightRig rig="threePt" dir="t"/>
              </a:scene3d>
              <a:sp3d contourW="25400">
                <a:bevelT w="0"/>
                <a:contourClr>
                  <a:srgbClr val="1E4778"/>
                </a:contourClr>
              </a:sp3d>
            </a:bodyPr>
            <a:lstStyle/>
            <a:p>
              <a:pPr defTabSz="1330325" eaLnBrk="0" hangingPunct="0">
                <a:lnSpc>
                  <a:spcPct val="90000"/>
                </a:lnSpc>
                <a:defRPr/>
              </a:pPr>
              <a:r>
                <a:rPr lang="en-US" altLang="ko-KR" sz="2400" kern="0" dirty="0" smtClean="0">
                  <a:solidFill>
                    <a:schemeClr val="bg1"/>
                  </a:solidFill>
                  <a:latin typeface="+mj-lt"/>
                  <a:ea typeface="Rix정고딕 B" pitchFamily="18" charset="-127"/>
                  <a:cs typeface="+mn-cs"/>
                </a:rPr>
                <a:t>Big collaboration</a:t>
              </a:r>
              <a:endParaRPr lang="ko-KR" altLang="en-US" sz="2400" kern="0" dirty="0" err="1">
                <a:solidFill>
                  <a:schemeClr val="bg1"/>
                </a:solidFill>
                <a:latin typeface="+mj-lt"/>
                <a:ea typeface="Rix정고딕 B" pitchFamily="18" charset="-127"/>
                <a:cs typeface="+mn-cs"/>
              </a:endParaRPr>
            </a:p>
          </p:txBody>
        </p:sp>
        <p:sp>
          <p:nvSpPr>
            <p:cNvPr id="9" name="Rectangle 377"/>
            <p:cNvSpPr>
              <a:spLocks noChangeArrowheads="1"/>
            </p:cNvSpPr>
            <p:nvPr/>
          </p:nvSpPr>
          <p:spPr bwMode="auto">
            <a:xfrm>
              <a:off x="6491908" y="4086860"/>
              <a:ext cx="1950720" cy="582930"/>
            </a:xfrm>
            <a:prstGeom prst="roundRect">
              <a:avLst/>
            </a:prstGeom>
            <a:gradFill>
              <a:gsLst>
                <a:gs pos="0">
                  <a:srgbClr val="D5E3F3"/>
                </a:gs>
                <a:gs pos="44000">
                  <a:srgbClr val="7EA7EA"/>
                </a:gs>
                <a:gs pos="52000">
                  <a:srgbClr val="3260C8"/>
                </a:gs>
                <a:gs pos="100000">
                  <a:srgbClr val="93AEE5"/>
                </a:gs>
              </a:gsLst>
              <a:lin ang="5400000" scaled="0"/>
            </a:gradFill>
            <a:ln w="9525" cmpd="sng">
              <a:gradFill>
                <a:gsLst>
                  <a:gs pos="0">
                    <a:srgbClr val="3260C8"/>
                  </a:gs>
                  <a:gs pos="50000">
                    <a:srgbClr val="93AEE5"/>
                  </a:gs>
                  <a:gs pos="100000">
                    <a:srgbClr val="3260C8"/>
                  </a:gs>
                </a:gsLst>
                <a:lin ang="5400000" scaled="0"/>
              </a:gradFill>
              <a:miter lim="800000"/>
              <a:headEnd/>
              <a:tailEnd/>
            </a:ln>
            <a:effectLst>
              <a:outerShdw blurRad="63500" algn="ctr" rotWithShape="0">
                <a:prstClr val="black">
                  <a:alpha val="40000"/>
                </a:prstClr>
              </a:outerShdw>
            </a:effectLst>
          </p:spPr>
          <p:txBody>
            <a:bodyPr lIns="36000" tIns="36000" rIns="36000" bIns="36000" anchor="ctr">
              <a:scene3d>
                <a:camera prst="orthographicFront"/>
                <a:lightRig rig="threePt" dir="t"/>
              </a:scene3d>
              <a:sp3d contourW="25400">
                <a:bevelT w="0"/>
                <a:contourClr>
                  <a:srgbClr val="1E4778"/>
                </a:contourClr>
              </a:sp3d>
            </a:bodyPr>
            <a:lstStyle/>
            <a:p>
              <a:pPr defTabSz="1330325" eaLnBrk="0" hangingPunct="0">
                <a:lnSpc>
                  <a:spcPct val="90000"/>
                </a:lnSpc>
                <a:defRPr/>
              </a:pPr>
              <a:r>
                <a:rPr lang="en-US" altLang="ko-KR" sz="2400" kern="0" dirty="0" smtClean="0">
                  <a:solidFill>
                    <a:schemeClr val="bg1"/>
                  </a:solidFill>
                  <a:latin typeface="+mj-lt"/>
                  <a:ea typeface="Rix정고딕 B" pitchFamily="18" charset="-127"/>
                  <a:cs typeface="+mn-cs"/>
                </a:rPr>
                <a:t>Big problems</a:t>
              </a:r>
              <a:endParaRPr lang="ko-KR" altLang="en-US" sz="2400" kern="0" dirty="0" err="1">
                <a:solidFill>
                  <a:schemeClr val="bg1"/>
                </a:solidFill>
                <a:latin typeface="+mj-lt"/>
                <a:ea typeface="Rix정고딕 B" pitchFamily="18" charset="-127"/>
                <a:cs typeface="+mn-cs"/>
              </a:endParaRPr>
            </a:p>
          </p:txBody>
        </p:sp>
        <p:pic>
          <p:nvPicPr>
            <p:cNvPr id="10" name="그림 37" descr="Untitled-1 copy.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16194" y="2973070"/>
              <a:ext cx="2670014" cy="18122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모서리가 둥근 직사각형 214"/>
            <p:cNvSpPr/>
            <p:nvPr/>
          </p:nvSpPr>
          <p:spPr bwMode="auto">
            <a:xfrm>
              <a:off x="3674591" y="3477889"/>
              <a:ext cx="1658081" cy="702526"/>
            </a:xfrm>
            <a:prstGeom prst="roundRect">
              <a:avLst/>
            </a:prstGeom>
            <a:noFill/>
            <a:ln w="12700" cap="flat" cmpd="sng" algn="ctr">
              <a:noFill/>
              <a:prstDash val="solid"/>
            </a:ln>
            <a:effectLst>
              <a:outerShdw blurRad="38100" dist="12700" dir="5400000" algn="t" rotWithShape="0">
                <a:prstClr val="black">
                  <a:alpha val="40000"/>
                </a:prstClr>
              </a:outerShdw>
            </a:effectLst>
          </p:spPr>
          <p:txBody>
            <a:bodyPr anchor="ctr">
              <a:scene3d>
                <a:camera prst="orthographicFront"/>
                <a:lightRig rig="threePt" dir="t"/>
              </a:scene3d>
              <a:sp3d contourW="25400">
                <a:bevelT w="1270" h="69850"/>
                <a:contourClr>
                  <a:schemeClr val="bg1"/>
                </a:contourClr>
              </a:sp3d>
            </a:bodyPr>
            <a:lstStyle/>
            <a:p>
              <a:pPr algn="ctr" defTabSz="1330325" eaLnBrk="0" fontAlgn="auto" hangingPunct="0">
                <a:lnSpc>
                  <a:spcPct val="110000"/>
                </a:lnSpc>
                <a:spcBef>
                  <a:spcPts val="0"/>
                </a:spcBef>
                <a:spcAft>
                  <a:spcPts val="0"/>
                </a:spcAft>
                <a:defRPr/>
              </a:pPr>
              <a:r>
                <a:rPr lang="en-US" altLang="ko-KR" sz="2400" kern="0" dirty="0" err="1" smtClean="0">
                  <a:solidFill>
                    <a:srgbClr val="2E2B1A"/>
                  </a:solidFill>
                  <a:effectLst>
                    <a:glow rad="101600">
                      <a:schemeClr val="bg1">
                        <a:alpha val="60000"/>
                      </a:schemeClr>
                    </a:glow>
                  </a:effectLst>
                  <a:latin typeface="+mj-lt"/>
                  <a:ea typeface="Rix고딕 B" pitchFamily="18" charset="-127"/>
                  <a:cs typeface="+mn-cs"/>
                </a:rPr>
                <a:t>CyberGIS</a:t>
              </a:r>
              <a:endParaRPr lang="ko-KR" altLang="en-US" sz="2400" kern="0" dirty="0" err="1">
                <a:solidFill>
                  <a:srgbClr val="2E2B1A"/>
                </a:solidFill>
                <a:effectLst>
                  <a:glow rad="101600">
                    <a:schemeClr val="bg1">
                      <a:alpha val="60000"/>
                    </a:schemeClr>
                  </a:glow>
                </a:effectLst>
                <a:latin typeface="+mj-lt"/>
                <a:ea typeface="Rix고딕 B" pitchFamily="18" charset="-127"/>
                <a:cs typeface="+mn-cs"/>
              </a:endParaRPr>
            </a:p>
          </p:txBody>
        </p:sp>
      </p:grpSp>
      <p:sp>
        <p:nvSpPr>
          <p:cNvPr id="12" name="TextBox 11"/>
          <p:cNvSpPr txBox="1"/>
          <p:nvPr/>
        </p:nvSpPr>
        <p:spPr>
          <a:xfrm>
            <a:off x="9601200" y="4815840"/>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173808608"/>
      </p:ext>
    </p:extLst>
  </p:cSld>
  <p:clrMapOvr>
    <a:masterClrMapping/>
  </p:clrMapOvr>
  <p:timing>
    <p:tnLst>
      <p:par>
        <p:cTn id="1" dur="indefinite" restart="never" nodeType="tmRoot"/>
      </p:par>
    </p:tn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Droplet</Template>
  <TotalTime>11685</TotalTime>
  <Words>7303</Words>
  <Application>Microsoft Macintosh PowerPoint</Application>
  <PresentationFormat>On-screen Show (4:3)</PresentationFormat>
  <Paragraphs>1022</Paragraphs>
  <Slides>65</Slides>
  <Notes>47</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65</vt:i4>
      </vt:variant>
    </vt:vector>
  </HeadingPairs>
  <TitlesOfParts>
    <vt:vector size="84" baseType="lpstr">
      <vt:lpstr>Andale Mono</vt:lpstr>
      <vt:lpstr>Calibri</vt:lpstr>
      <vt:lpstr>Cambria Math</vt:lpstr>
      <vt:lpstr>Candara</vt:lpstr>
      <vt:lpstr>Century Gothic</vt:lpstr>
      <vt:lpstr>Charter Black</vt:lpstr>
      <vt:lpstr>Courier New</vt:lpstr>
      <vt:lpstr>Franklin Gothic Book</vt:lpstr>
      <vt:lpstr>Microsoft Sans Serif</vt:lpstr>
      <vt:lpstr>MS PGothic</vt:lpstr>
      <vt:lpstr>ＭＳ Ｐゴシック</vt:lpstr>
      <vt:lpstr>Rix고딕 B</vt:lpstr>
      <vt:lpstr>Rix정고딕 B</vt:lpstr>
      <vt:lpstr>Segoe</vt:lpstr>
      <vt:lpstr>Tahoma</vt:lpstr>
      <vt:lpstr>Tw Cen MT</vt:lpstr>
      <vt:lpstr>Wingdings</vt:lpstr>
      <vt:lpstr>Arial</vt:lpstr>
      <vt:lpstr>Droplet</vt:lpstr>
      <vt:lpstr>   Interactive Visualization of Large-scale Movement Data using Apache Spark</vt:lpstr>
      <vt:lpstr>Outline</vt:lpstr>
      <vt:lpstr>Outline – detailed I</vt:lpstr>
      <vt:lpstr>Outline – detailed II</vt:lpstr>
      <vt:lpstr>Big Movement Data</vt:lpstr>
      <vt:lpstr>Visualization and knowledge discovery</vt:lpstr>
      <vt:lpstr>Visualization and knowledge discovery</vt:lpstr>
      <vt:lpstr>MovePattern</vt:lpstr>
      <vt:lpstr>CyberGIS</vt:lpstr>
      <vt:lpstr>ROGER</vt:lpstr>
      <vt:lpstr>ROGER</vt:lpstr>
      <vt:lpstr>Set up guide – Before we start</vt:lpstr>
      <vt:lpstr>Set up guide – Before we start</vt:lpstr>
      <vt:lpstr>Distributed Computing using Hadoop</vt:lpstr>
      <vt:lpstr>PowerPoint Presentation</vt:lpstr>
      <vt:lpstr>Hadoop Architecture</vt:lpstr>
      <vt:lpstr>Terminologies</vt:lpstr>
      <vt:lpstr>Terminologies</vt:lpstr>
      <vt:lpstr>MapReduce computing paradigm</vt:lpstr>
      <vt:lpstr>Example: Find word count in a corpus</vt:lpstr>
      <vt:lpstr>Mapper</vt:lpstr>
      <vt:lpstr>Shuffle</vt:lpstr>
      <vt:lpstr>Reducer</vt:lpstr>
      <vt:lpstr>Combiner</vt:lpstr>
      <vt:lpstr>Reducer + Combiner</vt:lpstr>
      <vt:lpstr>Example in Spark</vt:lpstr>
      <vt:lpstr>Basic Spark syntax</vt:lpstr>
      <vt:lpstr>PowerPoint Presentation</vt:lpstr>
      <vt:lpstr>Hadoop and Spark hands-on!</vt:lpstr>
      <vt:lpstr>New York taxi pickup passenger density map</vt:lpstr>
      <vt:lpstr>How to do it?</vt:lpstr>
      <vt:lpstr>Taxi Data</vt:lpstr>
      <vt:lpstr>What does data look like? </vt:lpstr>
      <vt:lpstr>Find the cell number (index) that a point belongs to:</vt:lpstr>
      <vt:lpstr>Hadoop hands-on!</vt:lpstr>
      <vt:lpstr>Compile the code</vt:lpstr>
      <vt:lpstr>Run the code</vt:lpstr>
      <vt:lpstr>Make a Map!</vt:lpstr>
      <vt:lpstr>View the result image using Firefox</vt:lpstr>
      <vt:lpstr>Spark hands-on!</vt:lpstr>
      <vt:lpstr>Run the code</vt:lpstr>
      <vt:lpstr>Spark hands-on 2!</vt:lpstr>
      <vt:lpstr>Run the code</vt:lpstr>
      <vt:lpstr>Review the code for details</vt:lpstr>
      <vt:lpstr>Visualizing Twitter user movements </vt:lpstr>
      <vt:lpstr>PowerPoint Presentation</vt:lpstr>
      <vt:lpstr>Illustrations of mapping movements in different units</vt:lpstr>
      <vt:lpstr>Preparing the data using Pig</vt:lpstr>
      <vt:lpstr>Pig script</vt:lpstr>
      <vt:lpstr>Preparing the data using Pig</vt:lpstr>
      <vt:lpstr>Determine point-in-polygon Spark with ESRI’s shapefile</vt:lpstr>
      <vt:lpstr>Determine point-in-polygon</vt:lpstr>
      <vt:lpstr>Determine point-in-polygon</vt:lpstr>
      <vt:lpstr>Determine point-in-polygon in a script</vt:lpstr>
      <vt:lpstr>Determine point-in-polygon</vt:lpstr>
      <vt:lpstr>D3.js</vt:lpstr>
      <vt:lpstr>D3.js</vt:lpstr>
      <vt:lpstr>Demo: Map of USA</vt:lpstr>
      <vt:lpstr>Create your own map</vt:lpstr>
      <vt:lpstr>Generate Twitter user movement flows</vt:lpstr>
      <vt:lpstr>Generate Twitter user movement flows</vt:lpstr>
      <vt:lpstr>Chord diagram of Twitter user movement flows among states</vt:lpstr>
      <vt:lpstr>Chord diagram of Twitter user movement flows among states</vt:lpstr>
      <vt:lpstr>Chord diagram of Twitter user movement flows among states</vt:lpstr>
      <vt:lpstr>Thanks!</vt:lpstr>
    </vt:vector>
  </TitlesOfParts>
  <Manager/>
  <Company>UIUC</Company>
  <LinksUpToDate>false</LinksUpToDate>
  <SharedDoc>false</SharedDoc>
  <HyperlinkBase/>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Annual Progress Update and Strategic Planning</dc:title>
  <dc:subject/>
  <dc:creator>Shaowen</dc:creator>
  <cp:keywords/>
  <dc:description/>
  <cp:lastModifiedBy>Junjun Yin</cp:lastModifiedBy>
  <cp:revision>1532</cp:revision>
  <cp:lastPrinted>2013-09-23T17:54:31Z</cp:lastPrinted>
  <dcterms:created xsi:type="dcterms:W3CDTF">2012-09-19T16:58:51Z</dcterms:created>
  <dcterms:modified xsi:type="dcterms:W3CDTF">2017-01-30T22:50:15Z</dcterms:modified>
  <cp:category/>
</cp:coreProperties>
</file>